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7" r:id="rId5"/>
    <p:sldId id="258" r:id="rId6"/>
    <p:sldId id="256" r:id="rId7"/>
    <p:sldId id="257" r:id="rId8"/>
    <p:sldId id="260" r:id="rId9"/>
    <p:sldId id="261" r:id="rId10"/>
    <p:sldId id="262" r:id="rId11"/>
    <p:sldId id="263" r:id="rId12"/>
    <p:sldId id="264" r:id="rId13"/>
    <p:sldId id="265" r:id="rId14"/>
    <p:sldId id="266" r:id="rId15"/>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A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AB9C14-0214-9B5D-6AC7-1D5FA9A7DB09}" v="50" dt="2026-02-20T06:28:04.6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85" y="4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nie Chua" userId="S::juniechua@fidrec.com.sg::1e8b98f8-7e85-433a-8ab0-4cad30945cca" providerId="AD" clId="Web-{E9AB9C14-0214-9B5D-6AC7-1D5FA9A7DB09}"/>
    <pc:docChg chg="modSld">
      <pc:chgData name="Junie Chua" userId="S::juniechua@fidrec.com.sg::1e8b98f8-7e85-433a-8ab0-4cad30945cca" providerId="AD" clId="Web-{E9AB9C14-0214-9B5D-6AC7-1D5FA9A7DB09}" dt="2026-02-20T06:28:04.681" v="188"/>
      <pc:docMkLst>
        <pc:docMk/>
      </pc:docMkLst>
      <pc:sldChg chg="modSp">
        <pc:chgData name="Junie Chua" userId="S::juniechua@fidrec.com.sg::1e8b98f8-7e85-433a-8ab0-4cad30945cca" providerId="AD" clId="Web-{E9AB9C14-0214-9B5D-6AC7-1D5FA9A7DB09}" dt="2026-02-20T06:16:25.348" v="155" actId="20577"/>
        <pc:sldMkLst>
          <pc:docMk/>
          <pc:sldMk cId="2380894713" sldId="258"/>
        </pc:sldMkLst>
        <pc:spChg chg="mod">
          <ac:chgData name="Junie Chua" userId="S::juniechua@fidrec.com.sg::1e8b98f8-7e85-433a-8ab0-4cad30945cca" providerId="AD" clId="Web-{E9AB9C14-0214-9B5D-6AC7-1D5FA9A7DB09}" dt="2026-02-20T06:08:30.241" v="1" actId="20577"/>
          <ac:spMkLst>
            <pc:docMk/>
            <pc:sldMk cId="2380894713" sldId="258"/>
            <ac:spMk id="3" creationId="{148CF756-9331-41EE-110A-D0372B211B2B}"/>
          </ac:spMkLst>
        </pc:spChg>
        <pc:grpChg chg="mod">
          <ac:chgData name="Junie Chua" userId="S::juniechua@fidrec.com.sg::1e8b98f8-7e85-433a-8ab0-4cad30945cca" providerId="AD" clId="Web-{E9AB9C14-0214-9B5D-6AC7-1D5FA9A7DB09}" dt="2026-02-20T06:15:30.720" v="150" actId="14100"/>
          <ac:grpSpMkLst>
            <pc:docMk/>
            <pc:sldMk cId="2380894713" sldId="258"/>
            <ac:grpSpMk id="4" creationId="{F018B360-89DF-20DB-727F-53BF9DA2BDFD}"/>
          </ac:grpSpMkLst>
        </pc:grpChg>
        <pc:graphicFrameChg chg="mod modGraphic">
          <ac:chgData name="Junie Chua" userId="S::juniechua@fidrec.com.sg::1e8b98f8-7e85-433a-8ab0-4cad30945cca" providerId="AD" clId="Web-{E9AB9C14-0214-9B5D-6AC7-1D5FA9A7DB09}" dt="2026-02-20T06:16:25.348" v="155" actId="20577"/>
          <ac:graphicFrameMkLst>
            <pc:docMk/>
            <pc:sldMk cId="2380894713" sldId="258"/>
            <ac:graphicFrameMk id="5" creationId="{9F1194E3-BD11-BA34-BCBC-C2F739133796}"/>
          </ac:graphicFrameMkLst>
        </pc:graphicFrameChg>
        <pc:picChg chg="mod">
          <ac:chgData name="Junie Chua" userId="S::juniechua@fidrec.com.sg::1e8b98f8-7e85-433a-8ab0-4cad30945cca" providerId="AD" clId="Web-{E9AB9C14-0214-9B5D-6AC7-1D5FA9A7DB09}" dt="2026-02-20T06:08:42.444" v="5" actId="1076"/>
          <ac:picMkLst>
            <pc:docMk/>
            <pc:sldMk cId="2380894713" sldId="258"/>
            <ac:picMk id="10" creationId="{A5C9EC15-ACE8-E8C6-F291-7C55F64EAE4C}"/>
          </ac:picMkLst>
        </pc:picChg>
      </pc:sldChg>
      <pc:sldChg chg="modSp">
        <pc:chgData name="Junie Chua" userId="S::juniechua@fidrec.com.sg::1e8b98f8-7e85-433a-8ab0-4cad30945cca" providerId="AD" clId="Web-{E9AB9C14-0214-9B5D-6AC7-1D5FA9A7DB09}" dt="2026-02-20T06:28:04.681" v="188"/>
        <pc:sldMkLst>
          <pc:docMk/>
          <pc:sldMk cId="1771310086" sldId="260"/>
        </pc:sldMkLst>
        <pc:graphicFrameChg chg="mod modGraphic">
          <ac:chgData name="Junie Chua" userId="S::juniechua@fidrec.com.sg::1e8b98f8-7e85-433a-8ab0-4cad30945cca" providerId="AD" clId="Web-{E9AB9C14-0214-9B5D-6AC7-1D5FA9A7DB09}" dt="2026-02-20T06:28:04.681" v="188"/>
          <ac:graphicFrameMkLst>
            <pc:docMk/>
            <pc:sldMk cId="1771310086" sldId="260"/>
            <ac:graphicFrameMk id="8" creationId="{E01B524B-CECB-CA15-9EFB-EA645838791A}"/>
          </ac:graphicFrameMkLst>
        </pc:graphicFrameChg>
      </pc:sldChg>
    </pc:docChg>
  </pc:docChgLst>
  <pc:docChgLst>
    <pc:chgData name="Junie Chua" userId="1e8b98f8-7e85-433a-8ab0-4cad30945cca" providerId="ADAL" clId="{61CACF78-CD5A-468C-8FB1-61AD652BB102}"/>
    <pc:docChg chg="undo custSel addSld delSld modSld modMainMaster">
      <pc:chgData name="Junie Chua" userId="1e8b98f8-7e85-433a-8ab0-4cad30945cca" providerId="ADAL" clId="{61CACF78-CD5A-468C-8FB1-61AD652BB102}" dt="2026-02-10T10:58:29.765" v="3714"/>
      <pc:docMkLst>
        <pc:docMk/>
      </pc:docMkLst>
      <pc:sldChg chg="modSp mod">
        <pc:chgData name="Junie Chua" userId="1e8b98f8-7e85-433a-8ab0-4cad30945cca" providerId="ADAL" clId="{61CACF78-CD5A-468C-8FB1-61AD652BB102}" dt="2026-02-10T10:57:37.708" v="3699" actId="207"/>
        <pc:sldMkLst>
          <pc:docMk/>
          <pc:sldMk cId="3461702176" sldId="256"/>
        </pc:sldMkLst>
        <pc:spChg chg="mod">
          <ac:chgData name="Junie Chua" userId="1e8b98f8-7e85-433a-8ab0-4cad30945cca" providerId="ADAL" clId="{61CACF78-CD5A-468C-8FB1-61AD652BB102}" dt="2026-02-10T06:39:49.939" v="3620" actId="20577"/>
          <ac:spMkLst>
            <pc:docMk/>
            <pc:sldMk cId="3461702176" sldId="256"/>
            <ac:spMk id="7" creationId="{9ACAC30E-DDD4-3F99-0C67-79EA41E2D2D3}"/>
          </ac:spMkLst>
        </pc:spChg>
        <pc:graphicFrameChg chg="mod modGraphic">
          <ac:chgData name="Junie Chua" userId="1e8b98f8-7e85-433a-8ab0-4cad30945cca" providerId="ADAL" clId="{61CACF78-CD5A-468C-8FB1-61AD652BB102}" dt="2026-02-10T10:57:37.708" v="3699" actId="207"/>
          <ac:graphicFrameMkLst>
            <pc:docMk/>
            <pc:sldMk cId="3461702176" sldId="256"/>
            <ac:graphicFrameMk id="6" creationId="{624F6504-7445-3AC8-7218-D8B2C70765FB}"/>
          </ac:graphicFrameMkLst>
        </pc:graphicFrameChg>
      </pc:sldChg>
      <pc:sldChg chg="addSp delSp modSp mod">
        <pc:chgData name="Junie Chua" userId="1e8b98f8-7e85-433a-8ab0-4cad30945cca" providerId="ADAL" clId="{61CACF78-CD5A-468C-8FB1-61AD652BB102}" dt="2026-02-10T10:57:43.925" v="3700" actId="207"/>
        <pc:sldMkLst>
          <pc:docMk/>
          <pc:sldMk cId="2145208495" sldId="257"/>
        </pc:sldMkLst>
        <pc:spChg chg="add mod">
          <ac:chgData name="Junie Chua" userId="1e8b98f8-7e85-433a-8ab0-4cad30945cca" providerId="ADAL" clId="{61CACF78-CD5A-468C-8FB1-61AD652BB102}" dt="2026-02-10T06:40:50.351" v="3652"/>
          <ac:spMkLst>
            <pc:docMk/>
            <pc:sldMk cId="2145208495" sldId="257"/>
            <ac:spMk id="2" creationId="{86D33760-DB6C-01BA-530A-B99DF49B2470}"/>
          </ac:spMkLst>
        </pc:spChg>
        <pc:graphicFrameChg chg="mod modGraphic">
          <ac:chgData name="Junie Chua" userId="1e8b98f8-7e85-433a-8ab0-4cad30945cca" providerId="ADAL" clId="{61CACF78-CD5A-468C-8FB1-61AD652BB102}" dt="2026-02-10T10:57:43.925" v="3700" actId="207"/>
          <ac:graphicFrameMkLst>
            <pc:docMk/>
            <pc:sldMk cId="2145208495" sldId="257"/>
            <ac:graphicFrameMk id="8" creationId="{12C866AC-682F-75D7-40B4-1F1EDB61C06C}"/>
          </ac:graphicFrameMkLst>
        </pc:graphicFrameChg>
      </pc:sldChg>
      <pc:sldChg chg="addSp delSp modSp mod">
        <pc:chgData name="Junie Chua" userId="1e8b98f8-7e85-433a-8ab0-4cad30945cca" providerId="ADAL" clId="{61CACF78-CD5A-468C-8FB1-61AD652BB102}" dt="2026-02-10T10:57:47.302" v="3701" actId="207"/>
        <pc:sldMkLst>
          <pc:docMk/>
          <pc:sldMk cId="1771310086" sldId="260"/>
        </pc:sldMkLst>
        <pc:spChg chg="add mod">
          <ac:chgData name="Junie Chua" userId="1e8b98f8-7e85-433a-8ab0-4cad30945cca" providerId="ADAL" clId="{61CACF78-CD5A-468C-8FB1-61AD652BB102}" dt="2026-02-10T06:40:47.455" v="3651"/>
          <ac:spMkLst>
            <pc:docMk/>
            <pc:sldMk cId="1771310086" sldId="260"/>
            <ac:spMk id="2" creationId="{222FE590-D421-8B7E-DAD8-28227413AE07}"/>
          </ac:spMkLst>
        </pc:spChg>
        <pc:graphicFrameChg chg="mod modGraphic">
          <ac:chgData name="Junie Chua" userId="1e8b98f8-7e85-433a-8ab0-4cad30945cca" providerId="ADAL" clId="{61CACF78-CD5A-468C-8FB1-61AD652BB102}" dt="2026-02-10T10:57:47.302" v="3701" actId="207"/>
          <ac:graphicFrameMkLst>
            <pc:docMk/>
            <pc:sldMk cId="1771310086" sldId="260"/>
            <ac:graphicFrameMk id="8" creationId="{E01B524B-CECB-CA15-9EFB-EA645838791A}"/>
          </ac:graphicFrameMkLst>
        </pc:graphicFrameChg>
      </pc:sldChg>
      <pc:sldChg chg="addSp delSp modSp mod">
        <pc:chgData name="Junie Chua" userId="1e8b98f8-7e85-433a-8ab0-4cad30945cca" providerId="ADAL" clId="{61CACF78-CD5A-468C-8FB1-61AD652BB102}" dt="2026-02-10T10:57:50.583" v="3702" actId="207"/>
        <pc:sldMkLst>
          <pc:docMk/>
          <pc:sldMk cId="2428614213" sldId="261"/>
        </pc:sldMkLst>
        <pc:spChg chg="mod">
          <ac:chgData name="Junie Chua" userId="1e8b98f8-7e85-433a-8ab0-4cad30945cca" providerId="ADAL" clId="{61CACF78-CD5A-468C-8FB1-61AD652BB102}" dt="2026-02-10T06:30:20.634" v="3545" actId="1035"/>
          <ac:spMkLst>
            <pc:docMk/>
            <pc:sldMk cId="2428614213" sldId="261"/>
            <ac:spMk id="2" creationId="{599E4074-DDC6-2367-6AB0-9418FECC9649}"/>
          </ac:spMkLst>
        </pc:spChg>
        <pc:spChg chg="add mod">
          <ac:chgData name="Junie Chua" userId="1e8b98f8-7e85-433a-8ab0-4cad30945cca" providerId="ADAL" clId="{61CACF78-CD5A-468C-8FB1-61AD652BB102}" dt="2026-02-10T06:40:43.331" v="3650"/>
          <ac:spMkLst>
            <pc:docMk/>
            <pc:sldMk cId="2428614213" sldId="261"/>
            <ac:spMk id="3" creationId="{2362F130-59E7-8CB7-3AE9-B6C5587FC18B}"/>
          </ac:spMkLst>
        </pc:spChg>
        <pc:graphicFrameChg chg="mod modGraphic">
          <ac:chgData name="Junie Chua" userId="1e8b98f8-7e85-433a-8ab0-4cad30945cca" providerId="ADAL" clId="{61CACF78-CD5A-468C-8FB1-61AD652BB102}" dt="2026-02-10T10:57:50.583" v="3702" actId="207"/>
          <ac:graphicFrameMkLst>
            <pc:docMk/>
            <pc:sldMk cId="2428614213" sldId="261"/>
            <ac:graphicFrameMk id="8" creationId="{A4FB7A36-32A5-E7E8-893A-91D239AA554C}"/>
          </ac:graphicFrameMkLst>
        </pc:graphicFrameChg>
      </pc:sldChg>
      <pc:sldChg chg="addSp delSp modSp mod">
        <pc:chgData name="Junie Chua" userId="1e8b98f8-7e85-433a-8ab0-4cad30945cca" providerId="ADAL" clId="{61CACF78-CD5A-468C-8FB1-61AD652BB102}" dt="2026-02-10T10:57:56.181" v="3703" actId="207"/>
        <pc:sldMkLst>
          <pc:docMk/>
          <pc:sldMk cId="2984875917" sldId="262"/>
        </pc:sldMkLst>
        <pc:spChg chg="mod">
          <ac:chgData name="Junie Chua" userId="1e8b98f8-7e85-433a-8ab0-4cad30945cca" providerId="ADAL" clId="{61CACF78-CD5A-468C-8FB1-61AD652BB102}" dt="2026-02-10T06:31:56.644" v="3575" actId="1076"/>
          <ac:spMkLst>
            <pc:docMk/>
            <pc:sldMk cId="2984875917" sldId="262"/>
            <ac:spMk id="2" creationId="{6F1B5621-200A-6073-A576-3CAD0B924FEF}"/>
          </ac:spMkLst>
        </pc:spChg>
        <pc:spChg chg="add mod">
          <ac:chgData name="Junie Chua" userId="1e8b98f8-7e85-433a-8ab0-4cad30945cca" providerId="ADAL" clId="{61CACF78-CD5A-468C-8FB1-61AD652BB102}" dt="2026-02-10T06:40:40.868" v="3649"/>
          <ac:spMkLst>
            <pc:docMk/>
            <pc:sldMk cId="2984875917" sldId="262"/>
            <ac:spMk id="3" creationId="{53BA7DFA-9D4A-ADDB-4909-624D636FBCEE}"/>
          </ac:spMkLst>
        </pc:spChg>
        <pc:graphicFrameChg chg="mod modGraphic">
          <ac:chgData name="Junie Chua" userId="1e8b98f8-7e85-433a-8ab0-4cad30945cca" providerId="ADAL" clId="{61CACF78-CD5A-468C-8FB1-61AD652BB102}" dt="2026-02-10T10:57:56.181" v="3703" actId="207"/>
          <ac:graphicFrameMkLst>
            <pc:docMk/>
            <pc:sldMk cId="2984875917" sldId="262"/>
            <ac:graphicFrameMk id="8" creationId="{98E49566-253C-74AE-E4EA-478F7518ED8A}"/>
          </ac:graphicFrameMkLst>
        </pc:graphicFrameChg>
      </pc:sldChg>
      <pc:sldChg chg="addSp delSp modSp mod">
        <pc:chgData name="Junie Chua" userId="1e8b98f8-7e85-433a-8ab0-4cad30945cca" providerId="ADAL" clId="{61CACF78-CD5A-468C-8FB1-61AD652BB102}" dt="2026-02-10T10:58:01.170" v="3704" actId="207"/>
        <pc:sldMkLst>
          <pc:docMk/>
          <pc:sldMk cId="3837191532" sldId="263"/>
        </pc:sldMkLst>
        <pc:spChg chg="mod">
          <ac:chgData name="Junie Chua" userId="1e8b98f8-7e85-433a-8ab0-4cad30945cca" providerId="ADAL" clId="{61CACF78-CD5A-468C-8FB1-61AD652BB102}" dt="2026-02-10T06:32:26.648" v="3582" actId="1076"/>
          <ac:spMkLst>
            <pc:docMk/>
            <pc:sldMk cId="3837191532" sldId="263"/>
            <ac:spMk id="2" creationId="{83FC8298-B999-7B5B-EF16-C335226F4C71}"/>
          </ac:spMkLst>
        </pc:spChg>
        <pc:spChg chg="add mod">
          <ac:chgData name="Junie Chua" userId="1e8b98f8-7e85-433a-8ab0-4cad30945cca" providerId="ADAL" clId="{61CACF78-CD5A-468C-8FB1-61AD652BB102}" dt="2026-02-10T06:40:35.130" v="3648" actId="20577"/>
          <ac:spMkLst>
            <pc:docMk/>
            <pc:sldMk cId="3837191532" sldId="263"/>
            <ac:spMk id="3" creationId="{D18F7115-575F-4103-3B8B-9CFA3E804CEC}"/>
          </ac:spMkLst>
        </pc:spChg>
        <pc:graphicFrameChg chg="mod modGraphic">
          <ac:chgData name="Junie Chua" userId="1e8b98f8-7e85-433a-8ab0-4cad30945cca" providerId="ADAL" clId="{61CACF78-CD5A-468C-8FB1-61AD652BB102}" dt="2026-02-10T10:58:01.170" v="3704" actId="207"/>
          <ac:graphicFrameMkLst>
            <pc:docMk/>
            <pc:sldMk cId="3837191532" sldId="263"/>
            <ac:graphicFrameMk id="8" creationId="{7401542A-5C0C-5B0A-FF42-ED947A55F723}"/>
          </ac:graphicFrameMkLst>
        </pc:graphicFrameChg>
      </pc:sldChg>
      <pc:sldChg chg="addSp delSp modSp add del mod">
        <pc:chgData name="Junie Chua" userId="1e8b98f8-7e85-433a-8ab0-4cad30945cca" providerId="ADAL" clId="{61CACF78-CD5A-468C-8FB1-61AD652BB102}" dt="2026-02-10T10:58:29.765" v="3714"/>
        <pc:sldMkLst>
          <pc:docMk/>
          <pc:sldMk cId="3705322407" sldId="264"/>
        </pc:sldMkLst>
        <pc:spChg chg="add mod">
          <ac:chgData name="Junie Chua" userId="1e8b98f8-7e85-433a-8ab0-4cad30945cca" providerId="ADAL" clId="{61CACF78-CD5A-468C-8FB1-61AD652BB102}" dt="2026-02-10T06:40:25.178" v="3641" actId="6549"/>
          <ac:spMkLst>
            <pc:docMk/>
            <pc:sldMk cId="3705322407" sldId="264"/>
            <ac:spMk id="4" creationId="{B02DDCFA-B4B3-E544-80DE-9949C0F85D5E}"/>
          </ac:spMkLst>
        </pc:spChg>
        <pc:graphicFrameChg chg="mod modGraphic">
          <ac:chgData name="Junie Chua" userId="1e8b98f8-7e85-433a-8ab0-4cad30945cca" providerId="ADAL" clId="{61CACF78-CD5A-468C-8FB1-61AD652BB102}" dt="2026-02-10T10:58:29.765" v="3714"/>
          <ac:graphicFrameMkLst>
            <pc:docMk/>
            <pc:sldMk cId="3705322407" sldId="264"/>
            <ac:graphicFrameMk id="8" creationId="{4E07EC11-2B20-5877-DCA9-648CFB9EDCB3}"/>
          </ac:graphicFrameMkLst>
        </pc:graphicFrameChg>
      </pc:sldChg>
      <pc:sldChg chg="addSp delSp modSp add del mod">
        <pc:chgData name="Junie Chua" userId="1e8b98f8-7e85-433a-8ab0-4cad30945cca" providerId="ADAL" clId="{61CACF78-CD5A-468C-8FB1-61AD652BB102}" dt="2026-02-10T10:56:47.687" v="3691"/>
        <pc:sldMkLst>
          <pc:docMk/>
          <pc:sldMk cId="1803039870" sldId="265"/>
        </pc:sldMkLst>
        <pc:spChg chg="add mod">
          <ac:chgData name="Junie Chua" userId="1e8b98f8-7e85-433a-8ab0-4cad30945cca" providerId="ADAL" clId="{61CACF78-CD5A-468C-8FB1-61AD652BB102}" dt="2026-02-10T06:40:30.130" v="3646" actId="6549"/>
          <ac:spMkLst>
            <pc:docMk/>
            <pc:sldMk cId="1803039870" sldId="265"/>
            <ac:spMk id="3" creationId="{340B155A-7891-732E-A6E4-0B96BE7476B4}"/>
          </ac:spMkLst>
        </pc:spChg>
        <pc:graphicFrameChg chg="mod modGraphic">
          <ac:chgData name="Junie Chua" userId="1e8b98f8-7e85-433a-8ab0-4cad30945cca" providerId="ADAL" clId="{61CACF78-CD5A-468C-8FB1-61AD652BB102}" dt="2026-02-10T10:56:47.687" v="3691"/>
          <ac:graphicFrameMkLst>
            <pc:docMk/>
            <pc:sldMk cId="1803039870" sldId="265"/>
            <ac:graphicFrameMk id="8" creationId="{66C2EE5E-B47F-1A47-3D59-DF9659D0B79E}"/>
          </ac:graphicFrameMkLst>
        </pc:graphicFrameChg>
      </pc:sldChg>
      <pc:sldChg chg="addSp delSp modSp mod">
        <pc:chgData name="Junie Chua" userId="1e8b98f8-7e85-433a-8ab0-4cad30945cca" providerId="ADAL" clId="{61CACF78-CD5A-468C-8FB1-61AD652BB102}" dt="2026-02-10T06:41:02.363" v="3654" actId="20577"/>
        <pc:sldMkLst>
          <pc:docMk/>
          <pc:sldMk cId="351399370" sldId="267"/>
        </pc:sldMkLst>
        <pc:spChg chg="mod">
          <ac:chgData name="Junie Chua" userId="1e8b98f8-7e85-433a-8ab0-4cad30945cca" providerId="ADAL" clId="{61CACF78-CD5A-468C-8FB1-61AD652BB102}" dt="2026-02-10T06:41:02.363" v="3654" actId="20577"/>
          <ac:spMkLst>
            <pc:docMk/>
            <pc:sldMk cId="351399370" sldId="267"/>
            <ac:spMk id="8" creationId="{6D6FC1EF-AA74-8604-7FA3-BA836182B4DA}"/>
          </ac:spMkLst>
        </pc:spChg>
      </pc:sldChg>
      <pc:sldMasterChg chg="modSp mod modSldLayout">
        <pc:chgData name="Junie Chua" userId="1e8b98f8-7e85-433a-8ab0-4cad30945cca" providerId="ADAL" clId="{61CACF78-CD5A-468C-8FB1-61AD652BB102}" dt="2026-02-10T10:56:05.897" v="3689" actId="1038"/>
        <pc:sldMasterMkLst>
          <pc:docMk/>
          <pc:sldMasterMk cId="4255361933" sldId="2147483648"/>
        </pc:sldMasterMkLst>
        <pc:picChg chg="mod">
          <ac:chgData name="Junie Chua" userId="1e8b98f8-7e85-433a-8ab0-4cad30945cca" providerId="ADAL" clId="{61CACF78-CD5A-468C-8FB1-61AD652BB102}" dt="2026-02-10T10:56:05.897" v="3689" actId="1038"/>
          <ac:picMkLst>
            <pc:docMk/>
            <pc:sldMasterMk cId="4255361933" sldId="2147483648"/>
            <ac:picMk id="7" creationId="{82C28CE1-843F-1330-E3CC-BA197087B72F}"/>
          </ac:picMkLst>
        </pc:picChg>
        <pc:sldLayoutChg chg="addSp delSp modSp mod">
          <pc:chgData name="Junie Chua" userId="1e8b98f8-7e85-433a-8ab0-4cad30945cca" providerId="ADAL" clId="{61CACF78-CD5A-468C-8FB1-61AD652BB102}" dt="2026-02-10T10:55:52.743" v="3678" actId="478"/>
          <pc:sldLayoutMkLst>
            <pc:docMk/>
            <pc:sldMasterMk cId="4255361933" sldId="2147483648"/>
            <pc:sldLayoutMk cId="3867514288" sldId="2147483649"/>
          </pc:sldLayoutMkLst>
          <pc:spChg chg="add del mod">
            <ac:chgData name="Junie Chua" userId="1e8b98f8-7e85-433a-8ab0-4cad30945cca" providerId="ADAL" clId="{61CACF78-CD5A-468C-8FB1-61AD652BB102}" dt="2026-02-10T10:55:26.212" v="3674" actId="21"/>
            <ac:spMkLst>
              <pc:docMk/>
              <pc:sldMasterMk cId="4255361933" sldId="2147483648"/>
              <pc:sldLayoutMk cId="3867514288" sldId="2147483649"/>
              <ac:spMk id="9" creationId="{E42CA0EF-B05F-5DB2-8B26-C54E02C216E1}"/>
            </ac:spMkLst>
          </pc:spChg>
        </pc:sldLayoutChg>
        <pc:sldLayoutChg chg="addSp delSp modSp mod">
          <pc:chgData name="Junie Chua" userId="1e8b98f8-7e85-433a-8ab0-4cad30945cca" providerId="ADAL" clId="{61CACF78-CD5A-468C-8FB1-61AD652BB102}" dt="2026-02-10T10:55:28.242" v="3675"/>
          <pc:sldLayoutMkLst>
            <pc:docMk/>
            <pc:sldMasterMk cId="4255361933" sldId="2147483648"/>
            <pc:sldLayoutMk cId="2169401682" sldId="2147483650"/>
          </pc:sldLayoutMkLst>
          <pc:spChg chg="add mod">
            <ac:chgData name="Junie Chua" userId="1e8b98f8-7e85-433a-8ab0-4cad30945cca" providerId="ADAL" clId="{61CACF78-CD5A-468C-8FB1-61AD652BB102}" dt="2026-02-10T10:55:28.242" v="3675"/>
            <ac:spMkLst>
              <pc:docMk/>
              <pc:sldMasterMk cId="4255361933" sldId="2147483648"/>
              <pc:sldLayoutMk cId="2169401682" sldId="2147483650"/>
              <ac:spMk id="7" creationId="{911C262D-3F1A-00C8-61E2-82ABFB5CCCF9}"/>
            </ac:spMkLst>
          </pc:spChg>
        </pc:sldLayoutChg>
      </pc:sldMasterChg>
    </pc:docChg>
  </pc:docChgLst>
  <pc:docChgLst>
    <pc:chgData name="Mia Cao" userId="f4e489ca-e998-492d-9ff3-5238ed072fea" providerId="ADAL" clId="{2FF2BD21-C1E3-441D-9147-DC0E9022D00D}"/>
    <pc:docChg chg="undo custSel addSld delSld modSld">
      <pc:chgData name="Mia Cao" userId="f4e489ca-e998-492d-9ff3-5238ed072fea" providerId="ADAL" clId="{2FF2BD21-C1E3-441D-9147-DC0E9022D00D}" dt="2026-02-13T01:33:35.763" v="66"/>
      <pc:docMkLst>
        <pc:docMk/>
      </pc:docMkLst>
      <pc:sldChg chg="modSp">
        <pc:chgData name="Mia Cao" userId="f4e489ca-e998-492d-9ff3-5238ed072fea" providerId="ADAL" clId="{2FF2BD21-C1E3-441D-9147-DC0E9022D00D}" dt="2026-02-13T01:28:45.260" v="29"/>
        <pc:sldMkLst>
          <pc:docMk/>
          <pc:sldMk cId="3461702176" sldId="256"/>
        </pc:sldMkLst>
        <pc:graphicFrameChg chg="mod">
          <ac:chgData name="Mia Cao" userId="f4e489ca-e998-492d-9ff3-5238ed072fea" providerId="ADAL" clId="{2FF2BD21-C1E3-441D-9147-DC0E9022D00D}" dt="2026-02-13T01:28:45.260" v="29"/>
          <ac:graphicFrameMkLst>
            <pc:docMk/>
            <pc:sldMk cId="3461702176" sldId="256"/>
            <ac:graphicFrameMk id="6" creationId="{624F6504-7445-3AC8-7218-D8B2C70765FB}"/>
          </ac:graphicFrameMkLst>
        </pc:graphicFrameChg>
      </pc:sldChg>
      <pc:sldChg chg="modSp mod">
        <pc:chgData name="Mia Cao" userId="f4e489ca-e998-492d-9ff3-5238ed072fea" providerId="ADAL" clId="{2FF2BD21-C1E3-441D-9147-DC0E9022D00D}" dt="2026-02-13T01:33:35.763" v="66"/>
        <pc:sldMkLst>
          <pc:docMk/>
          <pc:sldMk cId="2145208495" sldId="257"/>
        </pc:sldMkLst>
        <pc:graphicFrameChg chg="mod modGraphic">
          <ac:chgData name="Mia Cao" userId="f4e489ca-e998-492d-9ff3-5238ed072fea" providerId="ADAL" clId="{2FF2BD21-C1E3-441D-9147-DC0E9022D00D}" dt="2026-02-13T01:33:35.763" v="66"/>
          <ac:graphicFrameMkLst>
            <pc:docMk/>
            <pc:sldMk cId="2145208495" sldId="257"/>
            <ac:graphicFrameMk id="8" creationId="{12C866AC-682F-75D7-40B4-1F1EDB61C06C}"/>
          </ac:graphicFrameMkLst>
        </pc:graphicFrameChg>
      </pc:sldChg>
      <pc:sldChg chg="modSp">
        <pc:chgData name="Mia Cao" userId="f4e489ca-e998-492d-9ff3-5238ed072fea" providerId="ADAL" clId="{2FF2BD21-C1E3-441D-9147-DC0E9022D00D}" dt="2026-02-13T01:28:45.260" v="29"/>
        <pc:sldMkLst>
          <pc:docMk/>
          <pc:sldMk cId="2380894713" sldId="258"/>
        </pc:sldMkLst>
        <pc:spChg chg="mod">
          <ac:chgData name="Mia Cao" userId="f4e489ca-e998-492d-9ff3-5238ed072fea" providerId="ADAL" clId="{2FF2BD21-C1E3-441D-9147-DC0E9022D00D}" dt="2026-02-13T01:28:45.260" v="29"/>
          <ac:spMkLst>
            <pc:docMk/>
            <pc:sldMk cId="2380894713" sldId="258"/>
            <ac:spMk id="3" creationId="{148CF756-9331-41EE-110A-D0372B211B2B}"/>
          </ac:spMkLst>
        </pc:spChg>
      </pc:sldChg>
      <pc:sldChg chg="modSp mod">
        <pc:chgData name="Mia Cao" userId="f4e489ca-e998-492d-9ff3-5238ed072fea" providerId="ADAL" clId="{2FF2BD21-C1E3-441D-9147-DC0E9022D00D}" dt="2026-02-13T01:33:25.091" v="63" actId="108"/>
        <pc:sldMkLst>
          <pc:docMk/>
          <pc:sldMk cId="1771310086" sldId="260"/>
        </pc:sldMkLst>
        <pc:graphicFrameChg chg="mod modGraphic">
          <ac:chgData name="Mia Cao" userId="f4e489ca-e998-492d-9ff3-5238ed072fea" providerId="ADAL" clId="{2FF2BD21-C1E3-441D-9147-DC0E9022D00D}" dt="2026-02-13T01:33:25.091" v="63" actId="108"/>
          <ac:graphicFrameMkLst>
            <pc:docMk/>
            <pc:sldMk cId="1771310086" sldId="260"/>
            <ac:graphicFrameMk id="8" creationId="{E01B524B-CECB-CA15-9EFB-EA645838791A}"/>
          </ac:graphicFrameMkLst>
        </pc:graphicFrameChg>
      </pc:sldChg>
      <pc:sldChg chg="modSp">
        <pc:chgData name="Mia Cao" userId="f4e489ca-e998-492d-9ff3-5238ed072fea" providerId="ADAL" clId="{2FF2BD21-C1E3-441D-9147-DC0E9022D00D}" dt="2026-02-13T01:28:45.260" v="29"/>
        <pc:sldMkLst>
          <pc:docMk/>
          <pc:sldMk cId="2428614213" sldId="261"/>
        </pc:sldMkLst>
        <pc:spChg chg="mod">
          <ac:chgData name="Mia Cao" userId="f4e489ca-e998-492d-9ff3-5238ed072fea" providerId="ADAL" clId="{2FF2BD21-C1E3-441D-9147-DC0E9022D00D}" dt="2026-02-13T01:28:45.260" v="29"/>
          <ac:spMkLst>
            <pc:docMk/>
            <pc:sldMk cId="2428614213" sldId="261"/>
            <ac:spMk id="2" creationId="{599E4074-DDC6-2367-6AB0-9418FECC9649}"/>
          </ac:spMkLst>
        </pc:spChg>
        <pc:graphicFrameChg chg="mod">
          <ac:chgData name="Mia Cao" userId="f4e489ca-e998-492d-9ff3-5238ed072fea" providerId="ADAL" clId="{2FF2BD21-C1E3-441D-9147-DC0E9022D00D}" dt="2026-02-13T01:28:45.260" v="29"/>
          <ac:graphicFrameMkLst>
            <pc:docMk/>
            <pc:sldMk cId="2428614213" sldId="261"/>
            <ac:graphicFrameMk id="8" creationId="{A4FB7A36-32A5-E7E8-893A-91D239AA554C}"/>
          </ac:graphicFrameMkLst>
        </pc:graphicFrameChg>
      </pc:sldChg>
      <pc:sldChg chg="modSp">
        <pc:chgData name="Mia Cao" userId="f4e489ca-e998-492d-9ff3-5238ed072fea" providerId="ADAL" clId="{2FF2BD21-C1E3-441D-9147-DC0E9022D00D}" dt="2026-02-13T01:28:45.260" v="29"/>
        <pc:sldMkLst>
          <pc:docMk/>
          <pc:sldMk cId="2984875917" sldId="262"/>
        </pc:sldMkLst>
        <pc:spChg chg="mod">
          <ac:chgData name="Mia Cao" userId="f4e489ca-e998-492d-9ff3-5238ed072fea" providerId="ADAL" clId="{2FF2BD21-C1E3-441D-9147-DC0E9022D00D}" dt="2026-02-13T01:28:45.260" v="29"/>
          <ac:spMkLst>
            <pc:docMk/>
            <pc:sldMk cId="2984875917" sldId="262"/>
            <ac:spMk id="2" creationId="{6F1B5621-200A-6073-A576-3CAD0B924FEF}"/>
          </ac:spMkLst>
        </pc:spChg>
        <pc:graphicFrameChg chg="mod">
          <ac:chgData name="Mia Cao" userId="f4e489ca-e998-492d-9ff3-5238ed072fea" providerId="ADAL" clId="{2FF2BD21-C1E3-441D-9147-DC0E9022D00D}" dt="2026-02-13T01:28:45.260" v="29"/>
          <ac:graphicFrameMkLst>
            <pc:docMk/>
            <pc:sldMk cId="2984875917" sldId="262"/>
            <ac:graphicFrameMk id="8" creationId="{98E49566-253C-74AE-E4EA-478F7518ED8A}"/>
          </ac:graphicFrameMkLst>
        </pc:graphicFrameChg>
      </pc:sldChg>
      <pc:sldChg chg="modSp">
        <pc:chgData name="Mia Cao" userId="f4e489ca-e998-492d-9ff3-5238ed072fea" providerId="ADAL" clId="{2FF2BD21-C1E3-441D-9147-DC0E9022D00D}" dt="2026-02-13T01:28:45.260" v="29"/>
        <pc:sldMkLst>
          <pc:docMk/>
          <pc:sldMk cId="3837191532" sldId="263"/>
        </pc:sldMkLst>
        <pc:spChg chg="mod">
          <ac:chgData name="Mia Cao" userId="f4e489ca-e998-492d-9ff3-5238ed072fea" providerId="ADAL" clId="{2FF2BD21-C1E3-441D-9147-DC0E9022D00D}" dt="2026-02-13T01:28:45.260" v="29"/>
          <ac:spMkLst>
            <pc:docMk/>
            <pc:sldMk cId="3837191532" sldId="263"/>
            <ac:spMk id="2" creationId="{83FC8298-B999-7B5B-EF16-C335226F4C71}"/>
          </ac:spMkLst>
        </pc:spChg>
        <pc:graphicFrameChg chg="mod">
          <ac:chgData name="Mia Cao" userId="f4e489ca-e998-492d-9ff3-5238ed072fea" providerId="ADAL" clId="{2FF2BD21-C1E3-441D-9147-DC0E9022D00D}" dt="2026-02-13T01:28:45.260" v="29"/>
          <ac:graphicFrameMkLst>
            <pc:docMk/>
            <pc:sldMk cId="3837191532" sldId="263"/>
            <ac:graphicFrameMk id="8" creationId="{7401542A-5C0C-5B0A-FF42-ED947A55F723}"/>
          </ac:graphicFrameMkLst>
        </pc:graphicFrameChg>
      </pc:sldChg>
      <pc:sldChg chg="modSp mod">
        <pc:chgData name="Mia Cao" userId="f4e489ca-e998-492d-9ff3-5238ed072fea" providerId="ADAL" clId="{2FF2BD21-C1E3-441D-9147-DC0E9022D00D}" dt="2026-02-13T01:31:26.723" v="49" actId="20577"/>
        <pc:sldMkLst>
          <pc:docMk/>
          <pc:sldMk cId="3705322407" sldId="264"/>
        </pc:sldMkLst>
        <pc:graphicFrameChg chg="mod modGraphic">
          <ac:chgData name="Mia Cao" userId="f4e489ca-e998-492d-9ff3-5238ed072fea" providerId="ADAL" clId="{2FF2BD21-C1E3-441D-9147-DC0E9022D00D}" dt="2026-02-13T01:31:26.723" v="49" actId="20577"/>
          <ac:graphicFrameMkLst>
            <pc:docMk/>
            <pc:sldMk cId="3705322407" sldId="264"/>
            <ac:graphicFrameMk id="8" creationId="{4E07EC11-2B20-5877-DCA9-648CFB9EDCB3}"/>
          </ac:graphicFrameMkLst>
        </pc:graphicFrameChg>
      </pc:sldChg>
      <pc:sldChg chg="modSp mod">
        <pc:chgData name="Mia Cao" userId="f4e489ca-e998-492d-9ff3-5238ed072fea" providerId="ADAL" clId="{2FF2BD21-C1E3-441D-9147-DC0E9022D00D}" dt="2026-02-13T01:31:07.306" v="45" actId="20577"/>
        <pc:sldMkLst>
          <pc:docMk/>
          <pc:sldMk cId="1803039870" sldId="265"/>
        </pc:sldMkLst>
        <pc:graphicFrameChg chg="mod modGraphic">
          <ac:chgData name="Mia Cao" userId="f4e489ca-e998-492d-9ff3-5238ed072fea" providerId="ADAL" clId="{2FF2BD21-C1E3-441D-9147-DC0E9022D00D}" dt="2026-02-13T01:31:07.306" v="45" actId="20577"/>
          <ac:graphicFrameMkLst>
            <pc:docMk/>
            <pc:sldMk cId="1803039870" sldId="265"/>
            <ac:graphicFrameMk id="8" creationId="{66C2EE5E-B47F-1A47-3D59-DF9659D0B79E}"/>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pt>
    <dgm:pt modelId="{B4045D6F-3620-4361-8D7F-62CF0EEC4039}">
      <dgm:prSet phldrT="[Text]" custT="1"/>
      <dgm:spPr>
        <a:solidFill>
          <a:schemeClr val="accent2">
            <a:lumMod val="20000"/>
            <a:lumOff val="80000"/>
          </a:schemeClr>
        </a:solidFill>
      </dgm:spPr>
      <dgm:t>
        <a:bodyPr anchor="t" anchorCtr="1"/>
        <a:lstStyle/>
        <a:p>
          <a:pPr marL="0" lvl="0" algn="ctr" defTabSz="466725">
            <a:lnSpc>
              <a:spcPct val="90000"/>
            </a:lnSpc>
            <a:spcBef>
              <a:spcPct val="0"/>
            </a:spcBef>
            <a:spcAft>
              <a:spcPct val="35000"/>
            </a:spcAft>
            <a:buNone/>
          </a:pPr>
          <a:endParaRPr lang="en-US" sz="1050" b="1" kern="1200" dirty="0">
            <a:solidFill>
              <a:schemeClr val="tx1">
                <a:lumMod val="65000"/>
                <a:lumOff val="35000"/>
              </a:schemeClr>
            </a:solidFill>
            <a:latin typeface="Aptos"/>
          </a:endParaRPr>
        </a:p>
        <a:p>
          <a:pPr marL="0" lvl="0" algn="ctr" defTabSz="466725">
            <a:lnSpc>
              <a:spcPct val="90000"/>
            </a:lnSpc>
            <a:spcBef>
              <a:spcPct val="0"/>
            </a:spcBef>
            <a:spcAft>
              <a:spcPct val="35000"/>
            </a:spcAft>
            <a:buNone/>
          </a:pPr>
          <a:r>
            <a:rPr lang="en-US" sz="2000" b="1" kern="1200" dirty="0">
              <a:solidFill>
                <a:schemeClr val="tx1">
                  <a:lumMod val="65000"/>
                  <a:lumOff val="35000"/>
                </a:schemeClr>
              </a:solidFill>
              <a:latin typeface="Aptos"/>
            </a:rPr>
            <a:t>Complaint Filing</a:t>
          </a:r>
        </a:p>
        <a:p>
          <a:pPr marL="0" lvl="0" algn="ctr" defTabSz="466725">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algn="ctr" defTabSz="466725">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algn="ctr" defTabSz="466725">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algn="ctr" defTabSz="466725">
            <a:lnSpc>
              <a:spcPct val="90000"/>
            </a:lnSpc>
            <a:spcBef>
              <a:spcPct val="0"/>
            </a:spcBef>
            <a:spcAft>
              <a:spcPct val="35000"/>
            </a:spcAft>
            <a:buNone/>
          </a:pPr>
          <a:r>
            <a:rPr lang="en-US" sz="1600" kern="1200" dirty="0">
              <a:solidFill>
                <a:schemeClr val="tx1">
                  <a:lumMod val="65000"/>
                  <a:lumOff val="35000"/>
                </a:schemeClr>
              </a:solidFill>
              <a:latin typeface="Aptos"/>
              <a:ea typeface="+mn-ea"/>
              <a:cs typeface="+mn-cs"/>
            </a:rPr>
            <a:t>a. Consumer registers as a complainant.</a:t>
          </a:r>
        </a:p>
        <a:p>
          <a:pPr marL="0" lvl="0" algn="ctr" defTabSz="466725">
            <a:lnSpc>
              <a:spcPct val="90000"/>
            </a:lnSpc>
            <a:spcBef>
              <a:spcPct val="0"/>
            </a:spcBef>
            <a:spcAft>
              <a:spcPct val="35000"/>
            </a:spcAft>
            <a:buNone/>
          </a:pPr>
          <a:r>
            <a:rPr lang="en-US" sz="1600" kern="1200" dirty="0">
              <a:solidFill>
                <a:schemeClr val="tx1">
                  <a:lumMod val="65000"/>
                  <a:lumOff val="35000"/>
                </a:schemeClr>
              </a:solidFill>
              <a:latin typeface="Aptos"/>
              <a:ea typeface="+mn-ea"/>
              <a:cs typeface="+mn-cs"/>
            </a:rPr>
            <a:t>b. Consumer files complaint at FIDReC.</a:t>
          </a:r>
          <a:endParaRPr lang="en-SG" sz="1600" kern="1200" dirty="0">
            <a:solidFill>
              <a:schemeClr val="tx1">
                <a:lumMod val="65000"/>
                <a:lumOff val="35000"/>
              </a:schemeClr>
            </a:solidFill>
            <a:latin typeface="Aptos"/>
            <a:ea typeface="+mn-ea"/>
            <a:cs typeface="+mn-cs"/>
          </a:endParaRPr>
        </a:p>
      </dgm:t>
    </dgm:pt>
    <dgm:pt modelId="{66FA5B9F-40C9-4584-91D8-574254730BE7}" type="parTrans" cxnId="{09C8084F-26A4-4E13-B32B-9E8D7324F1A1}">
      <dgm:prSet/>
      <dgm:spPr/>
      <dgm:t>
        <a:bodyPr/>
        <a:lstStyle/>
        <a:p>
          <a:endParaRPr lang="en-SG" sz="18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a:outerShdw blurRad="57150" dist="19050" dir="5400000" algn="ctr" rotWithShape="0">
            <a:srgbClr val="000000">
              <a:alpha val="63000"/>
            </a:srgbClr>
          </a:outerShdw>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chemeClr val="accent2">
            <a:lumMod val="20000"/>
            <a:lumOff val="80000"/>
          </a:schemeClr>
        </a:solidFill>
      </dgm:spPr>
      <dgm:t>
        <a:bodyPr anchor="t" anchorCtr="1"/>
        <a:lstStyle/>
        <a:p>
          <a:pPr marL="0" lvl="0" algn="ctr" defTabSz="444500">
            <a:lnSpc>
              <a:spcPct val="90000"/>
            </a:lnSpc>
            <a:spcBef>
              <a:spcPct val="0"/>
            </a:spcBef>
            <a:spcAft>
              <a:spcPct val="35000"/>
            </a:spcAft>
            <a:buNone/>
          </a:pPr>
          <a:endParaRPr lang="en-US" sz="1050" b="1" kern="1200" dirty="0">
            <a:solidFill>
              <a:schemeClr val="tx1">
                <a:lumMod val="65000"/>
                <a:lumOff val="35000"/>
              </a:schemeClr>
            </a:solidFill>
            <a:latin typeface="Aptos"/>
          </a:endParaRPr>
        </a:p>
        <a:p>
          <a:pPr marL="0" lvl="0" algn="ctr" defTabSz="444500">
            <a:lnSpc>
              <a:spcPct val="90000"/>
            </a:lnSpc>
            <a:spcBef>
              <a:spcPct val="0"/>
            </a:spcBef>
            <a:spcAft>
              <a:spcPct val="35000"/>
            </a:spcAft>
            <a:buNone/>
          </a:pPr>
          <a:r>
            <a:rPr lang="en-US" sz="2000" b="1" kern="1200" dirty="0">
              <a:solidFill>
                <a:schemeClr val="tx1">
                  <a:lumMod val="65000"/>
                  <a:lumOff val="35000"/>
                </a:schemeClr>
              </a:solidFill>
              <a:latin typeface="Aptos"/>
            </a:rPr>
            <a:t>Early Resolution</a:t>
          </a:r>
        </a:p>
        <a:p>
          <a:pPr marL="0" lvl="0" algn="ctr" defTabSz="444500">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algn="ctr" defTabSz="444500">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algn="ctr" defTabSz="466725" rtl="0">
            <a:lnSpc>
              <a:spcPct val="90000"/>
            </a:lnSpc>
            <a:spcBef>
              <a:spcPct val="0"/>
            </a:spcBef>
            <a:spcAft>
              <a:spcPct val="35000"/>
            </a:spcAft>
            <a:buNone/>
          </a:pPr>
          <a:endParaRPr lang="en-US" sz="1650" kern="1200" dirty="0">
            <a:solidFill>
              <a:schemeClr val="tx1">
                <a:lumMod val="65000"/>
                <a:lumOff val="35000"/>
              </a:schemeClr>
            </a:solidFill>
            <a:latin typeface="Aptos"/>
            <a:ea typeface="+mn-ea"/>
            <a:cs typeface="+mn-cs"/>
          </a:endParaRPr>
        </a:p>
        <a:p>
          <a:pPr marL="0" lvl="0" algn="ctr" defTabSz="466725" rtl="0">
            <a:lnSpc>
              <a:spcPct val="90000"/>
            </a:lnSpc>
            <a:spcBef>
              <a:spcPct val="0"/>
            </a:spcBef>
            <a:spcAft>
              <a:spcPct val="35000"/>
            </a:spcAft>
            <a:buNone/>
          </a:pPr>
          <a:r>
            <a:rPr lang="en-US" sz="1600" kern="1200" dirty="0" err="1">
              <a:solidFill>
                <a:schemeClr val="tx1">
                  <a:lumMod val="65000"/>
                  <a:lumOff val="35000"/>
                </a:schemeClr>
              </a:solidFill>
              <a:latin typeface="Aptos"/>
              <a:ea typeface="+mn-ea"/>
              <a:cs typeface="+mn-cs"/>
            </a:rPr>
            <a:t>FIDReC</a:t>
          </a:r>
          <a:r>
            <a:rPr lang="en-US" sz="1600" kern="1200" dirty="0">
              <a:solidFill>
                <a:schemeClr val="tx1">
                  <a:lumMod val="65000"/>
                  <a:lumOff val="35000"/>
                </a:schemeClr>
              </a:solidFill>
              <a:latin typeface="Aptos"/>
              <a:ea typeface="+mn-ea"/>
              <a:cs typeface="+mn-cs"/>
            </a:rPr>
            <a:t> notifies the financial institution of the complaint and allows 10 business days for direct resolution with the consumer.</a:t>
          </a:r>
        </a:p>
      </dgm:t>
    </dgm:pt>
    <dgm:pt modelId="{6CE55809-C4B6-47E9-AF8D-F4C9C44AA1B0}" type="parTrans" cxnId="{9B026CE5-21BD-46EE-9D1E-37AF8FF6E40E}">
      <dgm:prSet/>
      <dgm:spPr/>
      <dgm:t>
        <a:bodyPr/>
        <a:lstStyle/>
        <a:p>
          <a:endParaRPr lang="en-SG" sz="18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a:outerShdw blurRad="57150" dist="19050" dir="5400000" algn="ctr" rotWithShape="0">
            <a:srgbClr val="000000">
              <a:alpha val="63000"/>
            </a:srgbClr>
          </a:outerShdw>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gm:t>
    </dgm:pt>
    <dgm:pt modelId="{B1AEAC14-8A75-4463-8692-A4D9BF53C7B1}">
      <dgm:prSet phldrT="[Text]" custT="1"/>
      <dgm:spPr>
        <a:solidFill>
          <a:schemeClr val="accent2">
            <a:lumMod val="20000"/>
            <a:lumOff val="80000"/>
          </a:schemeClr>
        </a:solidFill>
      </dgm:spPr>
      <dgm:t>
        <a:bodyPr anchor="t" anchorCtr="1"/>
        <a:lstStyle/>
        <a:p>
          <a:pPr marL="0" lvl="0" algn="ctr" defTabSz="889000">
            <a:lnSpc>
              <a:spcPct val="90000"/>
            </a:lnSpc>
            <a:spcBef>
              <a:spcPct val="0"/>
            </a:spcBef>
            <a:spcAft>
              <a:spcPct val="35000"/>
            </a:spcAft>
            <a:buNone/>
          </a:pPr>
          <a:endParaRPr lang="en-US" sz="1050" b="1" kern="1200" dirty="0">
            <a:solidFill>
              <a:schemeClr val="tx1">
                <a:lumMod val="65000"/>
                <a:lumOff val="35000"/>
              </a:schemeClr>
            </a:solidFill>
            <a:latin typeface="Aptos"/>
            <a:ea typeface="+mn-ea"/>
            <a:cs typeface="+mn-cs"/>
          </a:endParaRPr>
        </a:p>
        <a:p>
          <a:pPr marL="0" lvl="0" algn="ctr" defTabSz="889000">
            <a:lnSpc>
              <a:spcPct val="90000"/>
            </a:lnSpc>
            <a:spcBef>
              <a:spcPct val="0"/>
            </a:spcBef>
            <a:spcAft>
              <a:spcPct val="35000"/>
            </a:spcAft>
            <a:buNone/>
          </a:pPr>
          <a:r>
            <a:rPr lang="en-US" sz="2000" b="1" kern="1200" dirty="0">
              <a:solidFill>
                <a:schemeClr val="tx1">
                  <a:lumMod val="65000"/>
                  <a:lumOff val="35000"/>
                </a:schemeClr>
              </a:solidFill>
              <a:latin typeface="Aptos"/>
              <a:ea typeface="+mn-ea"/>
              <a:cs typeface="+mn-cs"/>
            </a:rPr>
            <a:t>Mediation</a:t>
          </a:r>
        </a:p>
        <a:p>
          <a:pPr marL="0" lvl="0" algn="ctr" defTabSz="889000">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algn="ctr" defTabSz="889000">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algn="ctr" defTabSz="889000">
            <a:lnSpc>
              <a:spcPct val="90000"/>
            </a:lnSpc>
            <a:spcBef>
              <a:spcPct val="0"/>
            </a:spcBef>
            <a:spcAft>
              <a:spcPct val="35000"/>
            </a:spcAft>
            <a:buNone/>
          </a:pPr>
          <a:endParaRPr lang="en-US" sz="1600" b="1" kern="1200" dirty="0">
            <a:solidFill>
              <a:schemeClr val="tx1">
                <a:lumMod val="65000"/>
                <a:lumOff val="35000"/>
              </a:schemeClr>
            </a:solidFill>
            <a:latin typeface="Aptos"/>
            <a:ea typeface="+mn-ea"/>
            <a:cs typeface="+mn-cs"/>
          </a:endParaRPr>
        </a:p>
        <a:p>
          <a:pPr marL="0" lvl="0" algn="ctr" defTabSz="466725" rtl="0">
            <a:lnSpc>
              <a:spcPct val="90000"/>
            </a:lnSpc>
            <a:spcBef>
              <a:spcPct val="0"/>
            </a:spcBef>
            <a:spcAft>
              <a:spcPct val="35000"/>
            </a:spcAft>
            <a:buNone/>
          </a:pPr>
          <a:r>
            <a:rPr lang="en-US" sz="1600" kern="1200" dirty="0">
              <a:solidFill>
                <a:schemeClr val="tx1">
                  <a:lumMod val="65000"/>
                  <a:lumOff val="35000"/>
                </a:schemeClr>
              </a:solidFill>
              <a:latin typeface="Aptos"/>
              <a:ea typeface="+mn-ea"/>
              <a:cs typeface="+mn-cs"/>
            </a:rPr>
            <a:t>If complaint is not resolved and it is within </a:t>
          </a:r>
          <a:r>
            <a:rPr lang="en-US" sz="1600" kern="1200" dirty="0" err="1">
              <a:solidFill>
                <a:schemeClr val="tx1">
                  <a:lumMod val="65000"/>
                  <a:lumOff val="35000"/>
                </a:schemeClr>
              </a:solidFill>
              <a:latin typeface="Aptos"/>
              <a:ea typeface="+mn-ea"/>
              <a:cs typeface="+mn-cs"/>
            </a:rPr>
            <a:t>FIDReC’s</a:t>
          </a:r>
          <a:r>
            <a:rPr lang="en-US" sz="1600" kern="1200" dirty="0">
              <a:solidFill>
                <a:schemeClr val="tx1">
                  <a:lumMod val="65000"/>
                  <a:lumOff val="35000"/>
                </a:schemeClr>
              </a:solidFill>
              <a:latin typeface="Aptos"/>
              <a:ea typeface="+mn-ea"/>
              <a:cs typeface="+mn-cs"/>
            </a:rPr>
            <a:t> jurisdiction, </a:t>
          </a:r>
          <a:r>
            <a:rPr lang="en-US" sz="1600" kern="1200" dirty="0" err="1">
              <a:solidFill>
                <a:schemeClr val="tx1">
                  <a:lumMod val="65000"/>
                  <a:lumOff val="35000"/>
                </a:schemeClr>
              </a:solidFill>
              <a:latin typeface="Aptos"/>
              <a:ea typeface="+mn-ea"/>
              <a:cs typeface="+mn-cs"/>
            </a:rPr>
            <a:t>FIDReC</a:t>
          </a:r>
          <a:r>
            <a:rPr lang="en-US" sz="1600" kern="1200" dirty="0">
              <a:solidFill>
                <a:schemeClr val="tx1">
                  <a:lumMod val="65000"/>
                  <a:lumOff val="35000"/>
                </a:schemeClr>
              </a:solidFill>
              <a:latin typeface="Aptos"/>
              <a:ea typeface="+mn-ea"/>
              <a:cs typeface="+mn-cs"/>
            </a:rPr>
            <a:t> will facilitate discussions between parties to explore mutually acceptable solutions.</a:t>
          </a:r>
          <a:endParaRPr lang="en-SG" sz="1600" kern="1200" dirty="0">
            <a:solidFill>
              <a:schemeClr val="tx1">
                <a:lumMod val="65000"/>
                <a:lumOff val="35000"/>
              </a:schemeClr>
            </a:solidFill>
            <a:latin typeface="Aptos"/>
            <a:ea typeface="+mn-ea"/>
            <a:cs typeface="+mn-cs"/>
          </a:endParaRPr>
        </a:p>
      </dgm:t>
    </dgm:pt>
    <dgm:pt modelId="{0EA2093B-CB9D-48DF-8774-19B2707B14A8}" type="parTrans" cxnId="{371FDBB0-7AE8-47DA-B6F9-807768EE0FF0}">
      <dgm:prSet/>
      <dgm:spPr/>
      <dgm:t>
        <a:bodyPr/>
        <a:lstStyle/>
        <a:p>
          <a:endParaRPr lang="en-SG" sz="1800">
            <a:latin typeface="Aptos" panose="020B0004020202020204" pitchFamily="34" charset="0"/>
          </a:endParaRPr>
        </a:p>
      </dgm:t>
    </dgm:pt>
    <dgm:pt modelId="{B208CB35-E182-4031-9202-A4163969ED36}" type="sibTrans" cxnId="{371FDBB0-7AE8-47DA-B6F9-807768EE0FF0}">
      <dgm:prSet custT="1"/>
      <dgm:spPr>
        <a:solidFill>
          <a:srgbClr val="A74B40">
            <a:lumMod val="60000"/>
            <a:lumOff val="40000"/>
          </a:srgbClr>
        </a:solidFill>
        <a:ln>
          <a:noFill/>
        </a:ln>
        <a:effectLst>
          <a:outerShdw blurRad="57150" dist="19050" dir="5400000" algn="ctr" rotWithShape="0">
            <a:srgbClr val="000000">
              <a:alpha val="63000"/>
            </a:srgbClr>
          </a:outerShdw>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chemeClr val="accent2">
            <a:lumMod val="20000"/>
            <a:lumOff val="80000"/>
          </a:schemeClr>
        </a:solidFill>
      </dgm:spPr>
      <dgm:t>
        <a:bodyPr anchor="t" anchorCtr="1"/>
        <a:lstStyle/>
        <a:p>
          <a:pPr marL="0" lvl="0" algn="ctr" defTabSz="466725">
            <a:lnSpc>
              <a:spcPct val="90000"/>
            </a:lnSpc>
            <a:spcBef>
              <a:spcPct val="0"/>
            </a:spcBef>
            <a:spcAft>
              <a:spcPct val="35000"/>
            </a:spcAft>
            <a:buNone/>
          </a:pPr>
          <a:endParaRPr lang="en-US" sz="1050" b="1" kern="1200" dirty="0">
            <a:solidFill>
              <a:schemeClr val="tx1">
                <a:lumMod val="65000"/>
                <a:lumOff val="35000"/>
              </a:schemeClr>
            </a:solidFill>
            <a:latin typeface="Aptos"/>
            <a:ea typeface="+mn-ea"/>
            <a:cs typeface="+mn-cs"/>
          </a:endParaRPr>
        </a:p>
        <a:p>
          <a:pPr marL="0" lvl="0" algn="ctr" defTabSz="466725">
            <a:lnSpc>
              <a:spcPct val="90000"/>
            </a:lnSpc>
            <a:spcBef>
              <a:spcPct val="0"/>
            </a:spcBef>
            <a:spcAft>
              <a:spcPct val="35000"/>
            </a:spcAft>
            <a:buNone/>
          </a:pPr>
          <a:r>
            <a:rPr lang="en-US" sz="2000" b="1" kern="1200" dirty="0">
              <a:solidFill>
                <a:schemeClr val="tx1">
                  <a:lumMod val="65000"/>
                  <a:lumOff val="35000"/>
                </a:schemeClr>
              </a:solidFill>
              <a:latin typeface="Aptos"/>
              <a:ea typeface="+mn-ea"/>
              <a:cs typeface="+mn-cs"/>
            </a:rPr>
            <a:t>Adjudication</a:t>
          </a:r>
        </a:p>
        <a:p>
          <a:pPr marL="0" lvl="0" algn="ctr" defTabSz="466725">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algn="ctr" defTabSz="466725">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algn="ctr" defTabSz="466725">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algn="ctr" defTabSz="466725">
            <a:lnSpc>
              <a:spcPct val="90000"/>
            </a:lnSpc>
            <a:spcBef>
              <a:spcPct val="0"/>
            </a:spcBef>
            <a:spcAft>
              <a:spcPct val="35000"/>
            </a:spcAft>
            <a:buNone/>
          </a:pPr>
          <a:r>
            <a:rPr lang="en-US" sz="1600" kern="1200" dirty="0">
              <a:solidFill>
                <a:schemeClr val="tx1">
                  <a:lumMod val="65000"/>
                  <a:lumOff val="35000"/>
                </a:schemeClr>
              </a:solidFill>
              <a:latin typeface="Aptos"/>
              <a:ea typeface="+mn-ea"/>
              <a:cs typeface="+mn-cs"/>
            </a:rPr>
            <a:t>If there is no settlement at mediation, the consumer can choose to allow an Adjudicator to decide the case based on the facts and merits.</a:t>
          </a:r>
          <a:endParaRPr lang="en-SG" sz="1600" kern="1200" dirty="0">
            <a:solidFill>
              <a:schemeClr val="tx1">
                <a:lumMod val="65000"/>
                <a:lumOff val="35000"/>
              </a:schemeClr>
            </a:solidFill>
            <a:latin typeface="Aptos"/>
            <a:ea typeface="+mn-ea"/>
            <a:cs typeface="+mn-cs"/>
          </a:endParaRPr>
        </a:p>
      </dgm:t>
    </dgm:pt>
    <dgm:pt modelId="{5BEABA3F-F2CB-4E64-B852-4A00EC9B8893}" type="parTrans" cxnId="{35E5E871-08C3-4172-8387-4B4E2AD6B8E7}">
      <dgm:prSet/>
      <dgm:spPr/>
      <dgm:t>
        <a:bodyPr/>
        <a:lstStyle/>
        <a:p>
          <a:endParaRPr lang="en-SG" sz="1800">
            <a:latin typeface="Aptos" panose="020B0004020202020204" pitchFamily="34" charset="0"/>
          </a:endParaRPr>
        </a:p>
      </dgm:t>
    </dgm:pt>
    <dgm:pt modelId="{5B1788C1-F3DE-469C-A29E-A9493C94B123}" type="sibTrans" cxnId="{35E5E871-08C3-4172-8387-4B4E2AD6B8E7}">
      <dgm:prSet/>
      <dgm:spPr/>
      <dgm:t>
        <a:bodyPr/>
        <a:lstStyle/>
        <a:p>
          <a:endParaRPr lang="en-SG" sz="1800">
            <a:latin typeface="Aptos" panose="020B0004020202020204" pitchFamily="34" charset="0"/>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dgm:pt>
  </dgm:ptLst>
  <dgm:cxnLst>
    <dgm:cxn modelId="{6F47C702-6D84-40CD-97C9-AB14CF5982CC}" type="presOf" srcId="{228C4C2B-E439-40D2-A5AB-BA46D5F90B5F}" destId="{52F1F063-8189-4FC9-BC7F-193C24672A3C}" srcOrd="0" destOrd="0" presId="urn:microsoft.com/office/officeart/2005/8/layout/process1"/>
    <dgm:cxn modelId="{6D92C43E-3DFC-46BF-9DC1-CDE591DCD37A}" type="presOf" srcId="{B208CB35-E182-4031-9202-A4163969ED36}" destId="{B9DFD1EB-2BA1-4DFD-A11A-2C83C524B566}" srcOrd="1"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95E2E90-AC6E-42F7-A6F7-423C7FDCD164}" type="presOf" srcId="{B1AEAC14-8A75-4463-8692-A4D9BF53C7B1}" destId="{20ECA959-3B0E-4CAF-A352-B860CDCB0E41}" srcOrd="0" destOrd="0" presId="urn:microsoft.com/office/officeart/2005/8/layout/process1"/>
    <dgm:cxn modelId="{371FDBB0-7AE8-47DA-B6F9-807768EE0FF0}" srcId="{5CD8F6F5-F807-4E15-9015-A6033F7E443D}" destId="{B1AEAC14-8A75-4463-8692-A4D9BF53C7B1}" srcOrd="2" destOrd="0" parTransId="{0EA2093B-CB9D-48DF-8774-19B2707B14A8}" sibTransId="{B208CB35-E182-4031-9202-A4163969ED36}"/>
    <dgm:cxn modelId="{6ED382BE-A3B7-4105-AE12-1F8954609BF5}" type="presOf" srcId="{5CD8F6F5-F807-4E15-9015-A6033F7E443D}" destId="{BA93F907-C94D-42FA-A08B-F1A73E284C44}"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DCBB32E5-E369-44DE-8BEC-6590632F47C4}" type="presOf" srcId="{B208CB35-E182-4031-9202-A4163969ED36}" destId="{473689FD-F24A-4036-B986-C95C1E8C0586}"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BF654A3B-5E03-4377-81D7-2E3D0CB58F1C}" type="presParOf" srcId="{BA93F907-C94D-42FA-A08B-F1A73E284C44}" destId="{20ECA959-3B0E-4CAF-A352-B860CDCB0E41}" srcOrd="4" destOrd="0" presId="urn:microsoft.com/office/officeart/2005/8/layout/process1"/>
    <dgm:cxn modelId="{8A9B463D-BFF4-4B55-B9AF-D4CFF33D3139}" type="presParOf" srcId="{BA93F907-C94D-42FA-A08B-F1A73E284C44}" destId="{473689FD-F24A-4036-B986-C95C1E8C0586}" srcOrd="5" destOrd="0" presId="urn:microsoft.com/office/officeart/2005/8/layout/process1"/>
    <dgm:cxn modelId="{4FD3091A-A8E7-4F75-B4B4-612379A678B6}"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chemeClr val="accent2">
            <a:lumMod val="40000"/>
            <a:lumOff val="60000"/>
          </a:schemeClr>
        </a:solidFill>
      </dgm:spPr>
      <dgm:t>
        <a:bodyPr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Submission</a:t>
          </a:r>
          <a:endParaRPr lang="en-US" sz="1600" kern="1200" dirty="0">
            <a:solidFill>
              <a:schemeClr val="tx1">
                <a:lumMod val="75000"/>
                <a:lumOff val="25000"/>
              </a:schemeClr>
            </a:solidFill>
            <a:latin typeface="Aptos" panose="020B0004020202020204" pitchFamily="34" charset="0"/>
          </a:endParaRP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dgm:spPr>
      <dgm:t>
        <a:bodyPr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77799" y="0"/>
          <a:ext cx="2234853" cy="632550"/>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77799" y="0"/>
          <a:ext cx="2234853" cy="632550"/>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20111" y="0"/>
          <a:ext cx="2136278" cy="506712"/>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77799" y="0"/>
          <a:ext cx="2234853" cy="632550"/>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17746" y="0"/>
          <a:ext cx="2222070" cy="506712"/>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17746" y="0"/>
          <a:ext cx="2222070" cy="506712"/>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17746" y="0"/>
          <a:ext cx="2222070" cy="506712"/>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6749" y="0"/>
          <a:ext cx="2263201" cy="3898681"/>
        </a:xfrm>
        <a:prstGeom prst="roundRect">
          <a:avLst>
            <a:gd name="adj" fmla="val 10000"/>
          </a:avLst>
        </a:prstGeom>
        <a:solidFill>
          <a:schemeClr val="accent2">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t" anchorCtr="1">
          <a:noAutofit/>
        </a:bodyPr>
        <a:lstStyle/>
        <a:p>
          <a:pPr marL="0" lvl="0" indent="0" algn="ctr" defTabSz="466725">
            <a:lnSpc>
              <a:spcPct val="90000"/>
            </a:lnSpc>
            <a:spcBef>
              <a:spcPct val="0"/>
            </a:spcBef>
            <a:spcAft>
              <a:spcPct val="35000"/>
            </a:spcAft>
            <a:buNone/>
          </a:pPr>
          <a:endParaRPr lang="en-US" sz="1050" b="1" kern="1200" dirty="0">
            <a:solidFill>
              <a:schemeClr val="tx1">
                <a:lumMod val="65000"/>
                <a:lumOff val="35000"/>
              </a:schemeClr>
            </a:solidFill>
            <a:latin typeface="Aptos"/>
          </a:endParaRPr>
        </a:p>
        <a:p>
          <a:pPr marL="0" lvl="0" indent="0" algn="ctr" defTabSz="466725">
            <a:lnSpc>
              <a:spcPct val="90000"/>
            </a:lnSpc>
            <a:spcBef>
              <a:spcPct val="0"/>
            </a:spcBef>
            <a:spcAft>
              <a:spcPct val="35000"/>
            </a:spcAft>
            <a:buNone/>
          </a:pPr>
          <a:r>
            <a:rPr lang="en-US" sz="2000" b="1" kern="1200" dirty="0">
              <a:solidFill>
                <a:schemeClr val="tx1">
                  <a:lumMod val="65000"/>
                  <a:lumOff val="35000"/>
                </a:schemeClr>
              </a:solidFill>
              <a:latin typeface="Aptos"/>
            </a:rPr>
            <a:t>Complaint Filing</a:t>
          </a:r>
        </a:p>
        <a:p>
          <a:pPr marL="0" lvl="0" indent="0" algn="ctr" defTabSz="466725">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indent="0" algn="ctr" defTabSz="466725">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indent="0" algn="ctr" defTabSz="466725">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indent="0" algn="ctr" defTabSz="466725">
            <a:lnSpc>
              <a:spcPct val="90000"/>
            </a:lnSpc>
            <a:spcBef>
              <a:spcPct val="0"/>
            </a:spcBef>
            <a:spcAft>
              <a:spcPct val="35000"/>
            </a:spcAft>
            <a:buNone/>
          </a:pPr>
          <a:r>
            <a:rPr lang="en-US" sz="1600" kern="1200" dirty="0">
              <a:solidFill>
                <a:schemeClr val="tx1">
                  <a:lumMod val="65000"/>
                  <a:lumOff val="35000"/>
                </a:schemeClr>
              </a:solidFill>
              <a:latin typeface="Aptos"/>
              <a:ea typeface="+mn-ea"/>
              <a:cs typeface="+mn-cs"/>
            </a:rPr>
            <a:t>a. Consumer registers as a complainant.</a:t>
          </a:r>
        </a:p>
        <a:p>
          <a:pPr marL="0" lvl="0" indent="0" algn="ctr" defTabSz="466725">
            <a:lnSpc>
              <a:spcPct val="90000"/>
            </a:lnSpc>
            <a:spcBef>
              <a:spcPct val="0"/>
            </a:spcBef>
            <a:spcAft>
              <a:spcPct val="35000"/>
            </a:spcAft>
            <a:buNone/>
          </a:pPr>
          <a:r>
            <a:rPr lang="en-US" sz="1600" kern="1200" dirty="0">
              <a:solidFill>
                <a:schemeClr val="tx1">
                  <a:lumMod val="65000"/>
                  <a:lumOff val="35000"/>
                </a:schemeClr>
              </a:solidFill>
              <a:latin typeface="Aptos"/>
              <a:ea typeface="+mn-ea"/>
              <a:cs typeface="+mn-cs"/>
            </a:rPr>
            <a:t>b. Consumer files complaint at FIDReC.</a:t>
          </a:r>
          <a:endParaRPr lang="en-SG" sz="1600" kern="1200" dirty="0">
            <a:solidFill>
              <a:schemeClr val="tx1">
                <a:lumMod val="65000"/>
                <a:lumOff val="35000"/>
              </a:schemeClr>
            </a:solidFill>
            <a:latin typeface="Aptos"/>
            <a:ea typeface="+mn-ea"/>
            <a:cs typeface="+mn-cs"/>
          </a:endParaRPr>
        </a:p>
      </dsp:txBody>
      <dsp:txXfrm>
        <a:off x="73036" y="66287"/>
        <a:ext cx="2130627" cy="3766107"/>
      </dsp:txXfrm>
    </dsp:sp>
    <dsp:sp modelId="{9F6093A7-A23E-4D3E-8EC9-BE3F7BB32BEE}">
      <dsp:nvSpPr>
        <dsp:cNvPr id="0" name=""/>
        <dsp:cNvSpPr/>
      </dsp:nvSpPr>
      <dsp:spPr>
        <a:xfrm>
          <a:off x="2461739" y="1711522"/>
          <a:ext cx="406591" cy="475635"/>
        </a:xfrm>
        <a:prstGeom prst="rightArrow">
          <a:avLst>
            <a:gd name="adj1" fmla="val 60000"/>
            <a:gd name="adj2" fmla="val 50000"/>
          </a:avLst>
        </a:prstGeom>
        <a:solidFill>
          <a:srgbClr val="A74B40">
            <a:lumMod val="60000"/>
            <a:lumOff val="4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sp:txBody>
      <dsp:txXfrm>
        <a:off x="2461739" y="1806649"/>
        <a:ext cx="284614" cy="285381"/>
      </dsp:txXfrm>
    </dsp:sp>
    <dsp:sp modelId="{93BFBD2C-8CB5-4765-9B6F-0DE8DAF20D20}">
      <dsp:nvSpPr>
        <dsp:cNvPr id="0" name=""/>
        <dsp:cNvSpPr/>
      </dsp:nvSpPr>
      <dsp:spPr>
        <a:xfrm>
          <a:off x="3037105" y="11751"/>
          <a:ext cx="2176513" cy="3875178"/>
        </a:xfrm>
        <a:prstGeom prst="roundRect">
          <a:avLst>
            <a:gd name="adj" fmla="val 10000"/>
          </a:avLst>
        </a:prstGeom>
        <a:solidFill>
          <a:schemeClr val="accent2">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t" anchorCtr="1">
          <a:noAutofit/>
        </a:bodyPr>
        <a:lstStyle/>
        <a:p>
          <a:pPr marL="0" lvl="0" indent="0" algn="ctr" defTabSz="444500">
            <a:lnSpc>
              <a:spcPct val="90000"/>
            </a:lnSpc>
            <a:spcBef>
              <a:spcPct val="0"/>
            </a:spcBef>
            <a:spcAft>
              <a:spcPct val="35000"/>
            </a:spcAft>
            <a:buNone/>
          </a:pPr>
          <a:endParaRPr lang="en-US" sz="1050" b="1" kern="1200" dirty="0">
            <a:solidFill>
              <a:schemeClr val="tx1">
                <a:lumMod val="65000"/>
                <a:lumOff val="35000"/>
              </a:schemeClr>
            </a:solidFill>
            <a:latin typeface="Aptos"/>
          </a:endParaRPr>
        </a:p>
        <a:p>
          <a:pPr marL="0" lvl="0" indent="0" algn="ctr" defTabSz="444500">
            <a:lnSpc>
              <a:spcPct val="90000"/>
            </a:lnSpc>
            <a:spcBef>
              <a:spcPct val="0"/>
            </a:spcBef>
            <a:spcAft>
              <a:spcPct val="35000"/>
            </a:spcAft>
            <a:buNone/>
          </a:pPr>
          <a:r>
            <a:rPr lang="en-US" sz="2000" b="1" kern="1200" dirty="0">
              <a:solidFill>
                <a:schemeClr val="tx1">
                  <a:lumMod val="65000"/>
                  <a:lumOff val="35000"/>
                </a:schemeClr>
              </a:solidFill>
              <a:latin typeface="Aptos"/>
            </a:rPr>
            <a:t>Early Resolution</a:t>
          </a:r>
        </a:p>
        <a:p>
          <a:pPr marL="0" lvl="0" indent="0" algn="ctr" defTabSz="444500">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indent="0" algn="ctr" defTabSz="444500">
            <a:lnSpc>
              <a:spcPct val="90000"/>
            </a:lnSpc>
            <a:spcBef>
              <a:spcPct val="0"/>
            </a:spcBef>
            <a:spcAft>
              <a:spcPct val="35000"/>
            </a:spcAft>
            <a:buNone/>
          </a:pPr>
          <a:endParaRPr lang="en-US" sz="2000" kern="1200" dirty="0">
            <a:solidFill>
              <a:schemeClr val="tx1">
                <a:lumMod val="65000"/>
                <a:lumOff val="35000"/>
              </a:schemeClr>
            </a:solidFill>
            <a:latin typeface="Aptos"/>
          </a:endParaRPr>
        </a:p>
        <a:p>
          <a:pPr marL="0" lvl="0" indent="0" algn="ctr" defTabSz="466725" rtl="0">
            <a:lnSpc>
              <a:spcPct val="90000"/>
            </a:lnSpc>
            <a:spcBef>
              <a:spcPct val="0"/>
            </a:spcBef>
            <a:spcAft>
              <a:spcPct val="35000"/>
            </a:spcAft>
            <a:buNone/>
          </a:pPr>
          <a:endParaRPr lang="en-US" sz="1650" kern="1200" dirty="0">
            <a:solidFill>
              <a:schemeClr val="tx1">
                <a:lumMod val="65000"/>
                <a:lumOff val="35000"/>
              </a:schemeClr>
            </a:solidFill>
            <a:latin typeface="Aptos"/>
            <a:ea typeface="+mn-ea"/>
            <a:cs typeface="+mn-cs"/>
          </a:endParaRPr>
        </a:p>
        <a:p>
          <a:pPr marL="0" lvl="0" indent="0" algn="ctr" defTabSz="466725" rtl="0">
            <a:lnSpc>
              <a:spcPct val="90000"/>
            </a:lnSpc>
            <a:spcBef>
              <a:spcPct val="0"/>
            </a:spcBef>
            <a:spcAft>
              <a:spcPct val="35000"/>
            </a:spcAft>
            <a:buNone/>
          </a:pPr>
          <a:r>
            <a:rPr lang="en-US" sz="1600" kern="1200" dirty="0" err="1">
              <a:solidFill>
                <a:schemeClr val="tx1">
                  <a:lumMod val="65000"/>
                  <a:lumOff val="35000"/>
                </a:schemeClr>
              </a:solidFill>
              <a:latin typeface="Aptos"/>
              <a:ea typeface="+mn-ea"/>
              <a:cs typeface="+mn-cs"/>
            </a:rPr>
            <a:t>FIDReC</a:t>
          </a:r>
          <a:r>
            <a:rPr lang="en-US" sz="1600" kern="1200" dirty="0">
              <a:solidFill>
                <a:schemeClr val="tx1">
                  <a:lumMod val="65000"/>
                  <a:lumOff val="35000"/>
                </a:schemeClr>
              </a:solidFill>
              <a:latin typeface="Aptos"/>
              <a:ea typeface="+mn-ea"/>
              <a:cs typeface="+mn-cs"/>
            </a:rPr>
            <a:t> notifies the financial institution of the complaint and allows 10 business days for direct resolution with the consumer.</a:t>
          </a:r>
        </a:p>
      </dsp:txBody>
      <dsp:txXfrm>
        <a:off x="3100853" y="75499"/>
        <a:ext cx="2049017" cy="3747682"/>
      </dsp:txXfrm>
    </dsp:sp>
    <dsp:sp modelId="{21555051-0118-41E9-9523-4EFA76EA779C}">
      <dsp:nvSpPr>
        <dsp:cNvPr id="0" name=""/>
        <dsp:cNvSpPr/>
      </dsp:nvSpPr>
      <dsp:spPr>
        <a:xfrm>
          <a:off x="5405407" y="1711522"/>
          <a:ext cx="406591" cy="475635"/>
        </a:xfrm>
        <a:prstGeom prst="rightArrow">
          <a:avLst>
            <a:gd name="adj1" fmla="val 60000"/>
            <a:gd name="adj2" fmla="val 50000"/>
          </a:avLst>
        </a:prstGeom>
        <a:solidFill>
          <a:srgbClr val="A74B40">
            <a:lumMod val="60000"/>
            <a:lumOff val="4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sp:txBody>
      <dsp:txXfrm>
        <a:off x="5405407" y="1806649"/>
        <a:ext cx="284614" cy="285381"/>
      </dsp:txXfrm>
    </dsp:sp>
    <dsp:sp modelId="{20ECA959-3B0E-4CAF-A352-B860CDCB0E41}">
      <dsp:nvSpPr>
        <dsp:cNvPr id="0" name=""/>
        <dsp:cNvSpPr/>
      </dsp:nvSpPr>
      <dsp:spPr>
        <a:xfrm>
          <a:off x="5980773" y="0"/>
          <a:ext cx="2156202" cy="3898681"/>
        </a:xfrm>
        <a:prstGeom prst="roundRect">
          <a:avLst>
            <a:gd name="adj" fmla="val 10000"/>
          </a:avLst>
        </a:prstGeom>
        <a:solidFill>
          <a:schemeClr val="accent2">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t" anchorCtr="1">
          <a:noAutofit/>
        </a:bodyPr>
        <a:lstStyle/>
        <a:p>
          <a:pPr marL="0" lvl="0" indent="0" algn="ctr" defTabSz="889000">
            <a:lnSpc>
              <a:spcPct val="90000"/>
            </a:lnSpc>
            <a:spcBef>
              <a:spcPct val="0"/>
            </a:spcBef>
            <a:spcAft>
              <a:spcPct val="35000"/>
            </a:spcAft>
            <a:buNone/>
          </a:pPr>
          <a:endParaRPr lang="en-US" sz="1050" b="1" kern="1200" dirty="0">
            <a:solidFill>
              <a:schemeClr val="tx1">
                <a:lumMod val="65000"/>
                <a:lumOff val="35000"/>
              </a:schemeClr>
            </a:solidFill>
            <a:latin typeface="Aptos"/>
            <a:ea typeface="+mn-ea"/>
            <a:cs typeface="+mn-cs"/>
          </a:endParaRPr>
        </a:p>
        <a:p>
          <a:pPr marL="0" lvl="0" indent="0" algn="ctr" defTabSz="889000">
            <a:lnSpc>
              <a:spcPct val="90000"/>
            </a:lnSpc>
            <a:spcBef>
              <a:spcPct val="0"/>
            </a:spcBef>
            <a:spcAft>
              <a:spcPct val="35000"/>
            </a:spcAft>
            <a:buNone/>
          </a:pPr>
          <a:r>
            <a:rPr lang="en-US" sz="2000" b="1" kern="1200" dirty="0">
              <a:solidFill>
                <a:schemeClr val="tx1">
                  <a:lumMod val="65000"/>
                  <a:lumOff val="35000"/>
                </a:schemeClr>
              </a:solidFill>
              <a:latin typeface="Aptos"/>
              <a:ea typeface="+mn-ea"/>
              <a:cs typeface="+mn-cs"/>
            </a:rPr>
            <a:t>Mediation</a:t>
          </a:r>
        </a:p>
        <a:p>
          <a:pPr marL="0" lvl="0" indent="0" algn="ctr" defTabSz="889000">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indent="0" algn="ctr" defTabSz="889000">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indent="0" algn="ctr" defTabSz="889000">
            <a:lnSpc>
              <a:spcPct val="90000"/>
            </a:lnSpc>
            <a:spcBef>
              <a:spcPct val="0"/>
            </a:spcBef>
            <a:spcAft>
              <a:spcPct val="35000"/>
            </a:spcAft>
            <a:buNone/>
          </a:pPr>
          <a:endParaRPr lang="en-US" sz="1600" b="1" kern="1200" dirty="0">
            <a:solidFill>
              <a:schemeClr val="tx1">
                <a:lumMod val="65000"/>
                <a:lumOff val="35000"/>
              </a:schemeClr>
            </a:solidFill>
            <a:latin typeface="Aptos"/>
            <a:ea typeface="+mn-ea"/>
            <a:cs typeface="+mn-cs"/>
          </a:endParaRPr>
        </a:p>
        <a:p>
          <a:pPr marL="0" lvl="0" indent="0" algn="ctr" defTabSz="466725" rtl="0">
            <a:lnSpc>
              <a:spcPct val="90000"/>
            </a:lnSpc>
            <a:spcBef>
              <a:spcPct val="0"/>
            </a:spcBef>
            <a:spcAft>
              <a:spcPct val="35000"/>
            </a:spcAft>
            <a:buNone/>
          </a:pPr>
          <a:r>
            <a:rPr lang="en-US" sz="1600" kern="1200" dirty="0">
              <a:solidFill>
                <a:schemeClr val="tx1">
                  <a:lumMod val="65000"/>
                  <a:lumOff val="35000"/>
                </a:schemeClr>
              </a:solidFill>
              <a:latin typeface="Aptos"/>
              <a:ea typeface="+mn-ea"/>
              <a:cs typeface="+mn-cs"/>
            </a:rPr>
            <a:t>If complaint is not resolved and it is within </a:t>
          </a:r>
          <a:r>
            <a:rPr lang="en-US" sz="1600" kern="1200" dirty="0" err="1">
              <a:solidFill>
                <a:schemeClr val="tx1">
                  <a:lumMod val="65000"/>
                  <a:lumOff val="35000"/>
                </a:schemeClr>
              </a:solidFill>
              <a:latin typeface="Aptos"/>
              <a:ea typeface="+mn-ea"/>
              <a:cs typeface="+mn-cs"/>
            </a:rPr>
            <a:t>FIDReC’s</a:t>
          </a:r>
          <a:r>
            <a:rPr lang="en-US" sz="1600" kern="1200" dirty="0">
              <a:solidFill>
                <a:schemeClr val="tx1">
                  <a:lumMod val="65000"/>
                  <a:lumOff val="35000"/>
                </a:schemeClr>
              </a:solidFill>
              <a:latin typeface="Aptos"/>
              <a:ea typeface="+mn-ea"/>
              <a:cs typeface="+mn-cs"/>
            </a:rPr>
            <a:t> jurisdiction, </a:t>
          </a:r>
          <a:r>
            <a:rPr lang="en-US" sz="1600" kern="1200" dirty="0" err="1">
              <a:solidFill>
                <a:schemeClr val="tx1">
                  <a:lumMod val="65000"/>
                  <a:lumOff val="35000"/>
                </a:schemeClr>
              </a:solidFill>
              <a:latin typeface="Aptos"/>
              <a:ea typeface="+mn-ea"/>
              <a:cs typeface="+mn-cs"/>
            </a:rPr>
            <a:t>FIDReC</a:t>
          </a:r>
          <a:r>
            <a:rPr lang="en-US" sz="1600" kern="1200" dirty="0">
              <a:solidFill>
                <a:schemeClr val="tx1">
                  <a:lumMod val="65000"/>
                  <a:lumOff val="35000"/>
                </a:schemeClr>
              </a:solidFill>
              <a:latin typeface="Aptos"/>
              <a:ea typeface="+mn-ea"/>
              <a:cs typeface="+mn-cs"/>
            </a:rPr>
            <a:t> will facilitate discussions between parties to explore mutually acceptable solutions.</a:t>
          </a:r>
          <a:endParaRPr lang="en-SG" sz="1600" kern="1200" dirty="0">
            <a:solidFill>
              <a:schemeClr val="tx1">
                <a:lumMod val="65000"/>
                <a:lumOff val="35000"/>
              </a:schemeClr>
            </a:solidFill>
            <a:latin typeface="Aptos"/>
            <a:ea typeface="+mn-ea"/>
            <a:cs typeface="+mn-cs"/>
          </a:endParaRPr>
        </a:p>
      </dsp:txBody>
      <dsp:txXfrm>
        <a:off x="6043926" y="63153"/>
        <a:ext cx="2029896" cy="3772375"/>
      </dsp:txXfrm>
    </dsp:sp>
    <dsp:sp modelId="{473689FD-F24A-4036-B986-C95C1E8C0586}">
      <dsp:nvSpPr>
        <dsp:cNvPr id="0" name=""/>
        <dsp:cNvSpPr/>
      </dsp:nvSpPr>
      <dsp:spPr>
        <a:xfrm>
          <a:off x="8330068" y="1711522"/>
          <a:ext cx="409356" cy="475635"/>
        </a:xfrm>
        <a:prstGeom prst="rightArrow">
          <a:avLst>
            <a:gd name="adj1" fmla="val 60000"/>
            <a:gd name="adj2" fmla="val 50000"/>
          </a:avLst>
        </a:prstGeom>
        <a:solidFill>
          <a:srgbClr val="A74B40">
            <a:lumMod val="60000"/>
            <a:lumOff val="4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sp:txBody>
      <dsp:txXfrm>
        <a:off x="8330068" y="1806649"/>
        <a:ext cx="286549" cy="285381"/>
      </dsp:txXfrm>
    </dsp:sp>
    <dsp:sp modelId="{52F1F063-8189-4FC9-BC7F-193C24672A3C}">
      <dsp:nvSpPr>
        <dsp:cNvPr id="0" name=""/>
        <dsp:cNvSpPr/>
      </dsp:nvSpPr>
      <dsp:spPr>
        <a:xfrm>
          <a:off x="8909346" y="0"/>
          <a:ext cx="2242795" cy="3898681"/>
        </a:xfrm>
        <a:prstGeom prst="roundRect">
          <a:avLst>
            <a:gd name="adj" fmla="val 10000"/>
          </a:avLst>
        </a:prstGeom>
        <a:solidFill>
          <a:schemeClr val="accent2">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t" anchorCtr="1">
          <a:noAutofit/>
        </a:bodyPr>
        <a:lstStyle/>
        <a:p>
          <a:pPr marL="0" lvl="0" indent="0" algn="ctr" defTabSz="466725">
            <a:lnSpc>
              <a:spcPct val="90000"/>
            </a:lnSpc>
            <a:spcBef>
              <a:spcPct val="0"/>
            </a:spcBef>
            <a:spcAft>
              <a:spcPct val="35000"/>
            </a:spcAft>
            <a:buNone/>
          </a:pPr>
          <a:endParaRPr lang="en-US" sz="1050" b="1" kern="1200" dirty="0">
            <a:solidFill>
              <a:schemeClr val="tx1">
                <a:lumMod val="65000"/>
                <a:lumOff val="35000"/>
              </a:schemeClr>
            </a:solidFill>
            <a:latin typeface="Aptos"/>
            <a:ea typeface="+mn-ea"/>
            <a:cs typeface="+mn-cs"/>
          </a:endParaRPr>
        </a:p>
        <a:p>
          <a:pPr marL="0" lvl="0" indent="0" algn="ctr" defTabSz="466725">
            <a:lnSpc>
              <a:spcPct val="90000"/>
            </a:lnSpc>
            <a:spcBef>
              <a:spcPct val="0"/>
            </a:spcBef>
            <a:spcAft>
              <a:spcPct val="35000"/>
            </a:spcAft>
            <a:buNone/>
          </a:pPr>
          <a:r>
            <a:rPr lang="en-US" sz="2000" b="1" kern="1200" dirty="0">
              <a:solidFill>
                <a:schemeClr val="tx1">
                  <a:lumMod val="65000"/>
                  <a:lumOff val="35000"/>
                </a:schemeClr>
              </a:solidFill>
              <a:latin typeface="Aptos"/>
              <a:ea typeface="+mn-ea"/>
              <a:cs typeface="+mn-cs"/>
            </a:rPr>
            <a:t>Adjudication</a:t>
          </a:r>
        </a:p>
        <a:p>
          <a:pPr marL="0" lvl="0" indent="0" algn="ctr" defTabSz="466725">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indent="0" algn="ctr" defTabSz="466725">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indent="0" algn="ctr" defTabSz="466725">
            <a:lnSpc>
              <a:spcPct val="90000"/>
            </a:lnSpc>
            <a:spcBef>
              <a:spcPct val="0"/>
            </a:spcBef>
            <a:spcAft>
              <a:spcPct val="35000"/>
            </a:spcAft>
            <a:buNone/>
          </a:pPr>
          <a:endParaRPr lang="en-US" sz="2000" b="1" kern="1200" dirty="0">
            <a:solidFill>
              <a:schemeClr val="tx1">
                <a:lumMod val="65000"/>
                <a:lumOff val="35000"/>
              </a:schemeClr>
            </a:solidFill>
            <a:latin typeface="Aptos"/>
            <a:ea typeface="+mn-ea"/>
            <a:cs typeface="+mn-cs"/>
          </a:endParaRPr>
        </a:p>
        <a:p>
          <a:pPr marL="0" lvl="0" indent="0" algn="ctr" defTabSz="466725">
            <a:lnSpc>
              <a:spcPct val="90000"/>
            </a:lnSpc>
            <a:spcBef>
              <a:spcPct val="0"/>
            </a:spcBef>
            <a:spcAft>
              <a:spcPct val="35000"/>
            </a:spcAft>
            <a:buNone/>
          </a:pPr>
          <a:r>
            <a:rPr lang="en-US" sz="1600" kern="1200" dirty="0">
              <a:solidFill>
                <a:schemeClr val="tx1">
                  <a:lumMod val="65000"/>
                  <a:lumOff val="35000"/>
                </a:schemeClr>
              </a:solidFill>
              <a:latin typeface="Aptos"/>
              <a:ea typeface="+mn-ea"/>
              <a:cs typeface="+mn-cs"/>
            </a:rPr>
            <a:t>If there is no settlement at mediation, the consumer can choose to allow an Adjudicator to decide the case based on the facts and merits.</a:t>
          </a:r>
          <a:endParaRPr lang="en-SG" sz="1600" kern="1200" dirty="0">
            <a:solidFill>
              <a:schemeClr val="tx1">
                <a:lumMod val="65000"/>
                <a:lumOff val="35000"/>
              </a:schemeClr>
            </a:solidFill>
            <a:latin typeface="Aptos"/>
            <a:ea typeface="+mn-ea"/>
            <a:cs typeface="+mn-cs"/>
          </a:endParaRPr>
        </a:p>
      </dsp:txBody>
      <dsp:txXfrm>
        <a:off x="8975035" y="65689"/>
        <a:ext cx="2111417" cy="37673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chemeClr val="accent2">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Submission</a:t>
          </a:r>
          <a:endParaRPr lang="en-US" sz="1600" kern="1200" dirty="0">
            <a:solidFill>
              <a:schemeClr val="tx1">
                <a:lumMod val="75000"/>
                <a:lumOff val="25000"/>
              </a:schemeClr>
            </a:solidFill>
            <a:latin typeface="Aptos" panose="020B0004020202020204" pitchFamily="34" charset="0"/>
          </a:endParaRP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7B4F0-7B5F-C29F-26C7-E7455A50D5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1E8630EA-8139-5131-FFEB-B39B9497B2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A49DE23A-E9E9-17D4-1920-D5056D674457}"/>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5" name="Footer Placeholder 4">
            <a:extLst>
              <a:ext uri="{FF2B5EF4-FFF2-40B4-BE49-F238E27FC236}">
                <a16:creationId xmlns:a16="http://schemas.microsoft.com/office/drawing/2014/main" id="{72B673CB-7B5D-DC71-17F9-4D5DE13684C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60FA8199-552A-D404-B0D1-0633BC7127CC}"/>
              </a:ext>
            </a:extLst>
          </p:cNvPr>
          <p:cNvSpPr>
            <a:spLocks noGrp="1"/>
          </p:cNvSpPr>
          <p:nvPr>
            <p:ph type="sldNum" sz="quarter" idx="12"/>
          </p:nvPr>
        </p:nvSpPr>
        <p:spPr/>
        <p:txBody>
          <a:bodyPr/>
          <a:lstStyle/>
          <a:p>
            <a:fld id="{C2AC789D-20FC-42C2-9E4B-82ACC1AC59C5}" type="slidenum">
              <a:rPr lang="en-SG" smtClean="0"/>
              <a:t>‹#›</a:t>
            </a:fld>
            <a:endParaRPr lang="en-SG"/>
          </a:p>
        </p:txBody>
      </p:sp>
      <p:sp>
        <p:nvSpPr>
          <p:cNvPr id="9" name="Date Placeholder 6">
            <a:extLst>
              <a:ext uri="{FF2B5EF4-FFF2-40B4-BE49-F238E27FC236}">
                <a16:creationId xmlns:a16="http://schemas.microsoft.com/office/drawing/2014/main" id="{E42CA0EF-B05F-5DB2-8B26-C54E02C216E1}"/>
              </a:ext>
            </a:extLst>
          </p:cNvPr>
          <p:cNvSpPr txBox="1">
            <a:spLocks/>
          </p:cNvSpPr>
          <p:nvPr userDrawn="1"/>
        </p:nvSpPr>
        <p:spPr>
          <a:xfrm>
            <a:off x="397138" y="6453002"/>
            <a:ext cx="390144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tx1">
                    <a:lumMod val="85000"/>
                    <a:lumOff val="15000"/>
                  </a:schemeClr>
                </a:solidFill>
              </a:rPr>
              <a:t>Version 30 January 2026</a:t>
            </a:r>
          </a:p>
        </p:txBody>
      </p:sp>
    </p:spTree>
    <p:extLst>
      <p:ext uri="{BB962C8B-B14F-4D97-AF65-F5344CB8AC3E}">
        <p14:creationId xmlns:p14="http://schemas.microsoft.com/office/powerpoint/2010/main" val="3867514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A24F6-9BA8-FD97-D136-598CE1E47EA6}"/>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EEB9E39-4884-E684-83FF-F080C3B4320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0EC0A0F4-467A-27C2-7682-4999636823EB}"/>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5" name="Footer Placeholder 4">
            <a:extLst>
              <a:ext uri="{FF2B5EF4-FFF2-40B4-BE49-F238E27FC236}">
                <a16:creationId xmlns:a16="http://schemas.microsoft.com/office/drawing/2014/main" id="{DBCC61F3-8BE3-8061-440C-64D71F8666C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FAE8B148-C3CA-8D9A-2678-E775A6E31EF8}"/>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211654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A2B3A4-F638-8175-5691-7A93D538EE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1653A485-3FEE-6252-1B93-DE9F4BDC8F5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DFC42E49-7B24-057D-44C5-283B94ABA09D}"/>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5" name="Footer Placeholder 4">
            <a:extLst>
              <a:ext uri="{FF2B5EF4-FFF2-40B4-BE49-F238E27FC236}">
                <a16:creationId xmlns:a16="http://schemas.microsoft.com/office/drawing/2014/main" id="{0C5DC36C-112D-8CEE-E602-81F67986E88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7A8F7E9C-55B4-9466-6904-935FF625A187}"/>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193256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D791C-6BA4-5A15-3F6E-D55C3D67AA5F}"/>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EA891F77-C8DA-D70C-700A-9E411B6FA7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32824230-8350-EA48-165E-927C088AC0A9}"/>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5" name="Footer Placeholder 4">
            <a:extLst>
              <a:ext uri="{FF2B5EF4-FFF2-40B4-BE49-F238E27FC236}">
                <a16:creationId xmlns:a16="http://schemas.microsoft.com/office/drawing/2014/main" id="{20124417-0100-7BCB-2746-8F132D543E70}"/>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E7C5CBE-B7FA-B1AD-D36B-13EFB5CF422F}"/>
              </a:ext>
            </a:extLst>
          </p:cNvPr>
          <p:cNvSpPr>
            <a:spLocks noGrp="1"/>
          </p:cNvSpPr>
          <p:nvPr>
            <p:ph type="sldNum" sz="quarter" idx="12"/>
          </p:nvPr>
        </p:nvSpPr>
        <p:spPr/>
        <p:txBody>
          <a:bodyPr/>
          <a:lstStyle/>
          <a:p>
            <a:fld id="{C2AC789D-20FC-42C2-9E4B-82ACC1AC59C5}" type="slidenum">
              <a:rPr lang="en-SG" smtClean="0"/>
              <a:t>‹#›</a:t>
            </a:fld>
            <a:endParaRPr lang="en-SG"/>
          </a:p>
        </p:txBody>
      </p:sp>
      <p:sp>
        <p:nvSpPr>
          <p:cNvPr id="7" name="Date Placeholder 6">
            <a:extLst>
              <a:ext uri="{FF2B5EF4-FFF2-40B4-BE49-F238E27FC236}">
                <a16:creationId xmlns:a16="http://schemas.microsoft.com/office/drawing/2014/main" id="{911C262D-3F1A-00C8-61E2-82ABFB5CCCF9}"/>
              </a:ext>
            </a:extLst>
          </p:cNvPr>
          <p:cNvSpPr txBox="1">
            <a:spLocks/>
          </p:cNvSpPr>
          <p:nvPr userDrawn="1"/>
        </p:nvSpPr>
        <p:spPr>
          <a:xfrm>
            <a:off x="397138" y="6453002"/>
            <a:ext cx="390144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tx1">
                    <a:lumMod val="85000"/>
                    <a:lumOff val="15000"/>
                  </a:schemeClr>
                </a:solidFill>
              </a:rPr>
              <a:t>Version 30 January 2026</a:t>
            </a:r>
          </a:p>
        </p:txBody>
      </p:sp>
    </p:spTree>
    <p:extLst>
      <p:ext uri="{BB962C8B-B14F-4D97-AF65-F5344CB8AC3E}">
        <p14:creationId xmlns:p14="http://schemas.microsoft.com/office/powerpoint/2010/main" val="2169401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7CA6F-DF85-E098-49A1-1232AE77C32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9B39F117-2FB3-B07B-2D2F-39FEB839B6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5178BBD-3185-0804-9FCA-07772C817251}"/>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5" name="Footer Placeholder 4">
            <a:extLst>
              <a:ext uri="{FF2B5EF4-FFF2-40B4-BE49-F238E27FC236}">
                <a16:creationId xmlns:a16="http://schemas.microsoft.com/office/drawing/2014/main" id="{F9059A1F-97FB-3FA9-A91E-AD7D323AA15A}"/>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0E1E23CF-AA0C-14F3-6CF7-69B1FFB4C231}"/>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188148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5590E-2A73-5D46-A854-A32DB2D3B6AE}"/>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705370C2-D6FF-B776-9419-A77A7B9C23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11943083-9892-6066-A0B7-4C27392FB06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2CC13300-C192-0896-EABA-23D4AD7DF343}"/>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6" name="Footer Placeholder 5">
            <a:extLst>
              <a:ext uri="{FF2B5EF4-FFF2-40B4-BE49-F238E27FC236}">
                <a16:creationId xmlns:a16="http://schemas.microsoft.com/office/drawing/2014/main" id="{98D77E6F-5632-437C-8620-80F9F57546B7}"/>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4867C6A2-1ACE-E633-9B75-E7DFD83C957B}"/>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173552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CC8E7-2194-462F-5FA4-2CCAF1152BFC}"/>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F8E49EE2-944B-4A80-5A4C-5BFBCBA8AE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8A5C42-2AE6-828A-7773-410BB66A27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01611703-7250-50C4-C783-34FF9CF2EA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8C004FE-CFF0-B235-8479-925F2A6CA5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231ACEED-1C3D-627F-AD57-55D891D1F133}"/>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8" name="Footer Placeholder 7">
            <a:extLst>
              <a:ext uri="{FF2B5EF4-FFF2-40B4-BE49-F238E27FC236}">
                <a16:creationId xmlns:a16="http://schemas.microsoft.com/office/drawing/2014/main" id="{ED019A20-A5CF-4D59-AD71-AEB103BDB226}"/>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3304CE94-982E-2801-FA89-592BB239A656}"/>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584182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C1419-14C4-03AB-85D6-5BBAA47DD3AA}"/>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748C1D94-C333-16BA-E09A-11016AF61B27}"/>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4" name="Footer Placeholder 3">
            <a:extLst>
              <a:ext uri="{FF2B5EF4-FFF2-40B4-BE49-F238E27FC236}">
                <a16:creationId xmlns:a16="http://schemas.microsoft.com/office/drawing/2014/main" id="{CD764108-C0C1-1658-B4CF-D387364B648F}"/>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B13103AC-3DF9-11CB-BF29-9D1C4C34F129}"/>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2049574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668E65-EBFF-FC7C-8A80-B3DC4244532F}"/>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3" name="Footer Placeholder 2">
            <a:extLst>
              <a:ext uri="{FF2B5EF4-FFF2-40B4-BE49-F238E27FC236}">
                <a16:creationId xmlns:a16="http://schemas.microsoft.com/office/drawing/2014/main" id="{250B5354-8AD8-0771-2568-5EDCC8AAD10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24200F74-F05C-B4E5-DAAF-D2F781A47426}"/>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454745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F6BCE-9F0D-0205-E872-DE6E855D77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72D456E0-195C-71D6-0B6D-F1221F10D3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B70F52B-8994-D3C2-DF31-23E0C74E23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635E71-E008-C89D-5456-A9327C46A86D}"/>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6" name="Footer Placeholder 5">
            <a:extLst>
              <a:ext uri="{FF2B5EF4-FFF2-40B4-BE49-F238E27FC236}">
                <a16:creationId xmlns:a16="http://schemas.microsoft.com/office/drawing/2014/main" id="{BE9BB271-BC43-0992-D300-B3903B81A9B7}"/>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516E4DDD-CE7C-CF5F-4E2E-7A5251A8845A}"/>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3107747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1348F-C3E9-4061-EB12-26F0D9AFA7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26F08672-0602-5381-5333-BDBC99D893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1FB2DD23-3B6B-9D6B-39B8-9EE95F94F2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D4F59A-415C-AE2C-2AE2-A873C720DF5C}"/>
              </a:ext>
            </a:extLst>
          </p:cNvPr>
          <p:cNvSpPr>
            <a:spLocks noGrp="1"/>
          </p:cNvSpPr>
          <p:nvPr>
            <p:ph type="dt" sz="half" idx="10"/>
          </p:nvPr>
        </p:nvSpPr>
        <p:spPr/>
        <p:txBody>
          <a:bodyPr/>
          <a:lstStyle/>
          <a:p>
            <a:fld id="{E8BF99FE-29E9-450A-B057-FE606AA0AE2B}" type="datetimeFigureOut">
              <a:rPr lang="en-SG" smtClean="0"/>
              <a:t>19/2/2026</a:t>
            </a:fld>
            <a:endParaRPr lang="en-SG"/>
          </a:p>
        </p:txBody>
      </p:sp>
      <p:sp>
        <p:nvSpPr>
          <p:cNvPr id="6" name="Footer Placeholder 5">
            <a:extLst>
              <a:ext uri="{FF2B5EF4-FFF2-40B4-BE49-F238E27FC236}">
                <a16:creationId xmlns:a16="http://schemas.microsoft.com/office/drawing/2014/main" id="{32640CB2-908B-425B-6FF1-01271A422575}"/>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E5F7072-8AB3-FF4F-7C7E-1CE409270E78}"/>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3611374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881AB-D7B7-F6AF-A36B-C4DC080117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F6A27516-6A40-546D-2073-0A1AAE6B4E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9BEE5882-096B-8335-BD5D-8DC33045DE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8BF99FE-29E9-450A-B057-FE606AA0AE2B}" type="datetimeFigureOut">
              <a:rPr lang="en-SG" smtClean="0"/>
              <a:t>19/2/2026</a:t>
            </a:fld>
            <a:endParaRPr lang="en-SG"/>
          </a:p>
        </p:txBody>
      </p:sp>
      <p:sp>
        <p:nvSpPr>
          <p:cNvPr id="5" name="Footer Placeholder 4">
            <a:extLst>
              <a:ext uri="{FF2B5EF4-FFF2-40B4-BE49-F238E27FC236}">
                <a16:creationId xmlns:a16="http://schemas.microsoft.com/office/drawing/2014/main" id="{681CFF38-CD5A-F301-6C5E-D1BB2D3E66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SG"/>
          </a:p>
        </p:txBody>
      </p:sp>
      <p:sp>
        <p:nvSpPr>
          <p:cNvPr id="6" name="Slide Number Placeholder 5">
            <a:extLst>
              <a:ext uri="{FF2B5EF4-FFF2-40B4-BE49-F238E27FC236}">
                <a16:creationId xmlns:a16="http://schemas.microsoft.com/office/drawing/2014/main" id="{FEB166DC-087C-B8A9-612B-41DD076F4D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2AC789D-20FC-42C2-9E4B-82ACC1AC59C5}" type="slidenum">
              <a:rPr lang="en-SG" smtClean="0"/>
              <a:t>‹#›</a:t>
            </a:fld>
            <a:endParaRPr lang="en-SG"/>
          </a:p>
        </p:txBody>
      </p:sp>
      <p:pic>
        <p:nvPicPr>
          <p:cNvPr id="7" name="Graphic 6">
            <a:extLst>
              <a:ext uri="{FF2B5EF4-FFF2-40B4-BE49-F238E27FC236}">
                <a16:creationId xmlns:a16="http://schemas.microsoft.com/office/drawing/2014/main" id="{82C28CE1-843F-1330-E3CC-BA197087B72F}"/>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9767720" y="542804"/>
            <a:ext cx="1836000" cy="460403"/>
          </a:xfrm>
          <a:prstGeom prst="rect">
            <a:avLst/>
          </a:prstGeom>
        </p:spPr>
      </p:pic>
    </p:spTree>
    <p:extLst>
      <p:ext uri="{BB962C8B-B14F-4D97-AF65-F5344CB8AC3E}">
        <p14:creationId xmlns:p14="http://schemas.microsoft.com/office/powerpoint/2010/main" val="4255361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5.png"/><Relationship Id="rId12" Type="http://schemas.microsoft.com/office/2007/relationships/hdphoto" Target="../media/hdphoto3.wdp"/><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7.png"/><Relationship Id="rId5" Type="http://schemas.openxmlformats.org/officeDocument/2006/relationships/diagramColors" Target="../diagrams/colors1.xml"/><Relationship Id="rId10" Type="http://schemas.microsoft.com/office/2007/relationships/hdphoto" Target="../media/hdphoto2.wdp"/><Relationship Id="rId4" Type="http://schemas.openxmlformats.org/officeDocument/2006/relationships/diagramQuickStyle" Target="../diagrams/quickStyle1.xml"/><Relationship Id="rId9" Type="http://schemas.openxmlformats.org/officeDocument/2006/relationships/image" Target="../media/image6.png"/><Relationship Id="rId14" Type="http://schemas.microsoft.com/office/2007/relationships/hdphoto" Target="../media/hdphoto4.wdp"/></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D6FC1EF-AA74-8604-7FA3-BA836182B4DA}"/>
              </a:ext>
            </a:extLst>
          </p:cNvPr>
          <p:cNvSpPr txBox="1"/>
          <p:nvPr/>
        </p:nvSpPr>
        <p:spPr>
          <a:xfrm>
            <a:off x="583894" y="5260246"/>
            <a:ext cx="11072826" cy="1077218"/>
          </a:xfrm>
          <a:prstGeom prst="rect">
            <a:avLst/>
          </a:prstGeom>
          <a:noFill/>
        </p:spPr>
        <p:txBody>
          <a:bodyPr wrap="square" rtlCol="0">
            <a:spAutoFit/>
          </a:bodyPr>
          <a:lstStyle/>
          <a:p>
            <a:pPr algn="ctr"/>
            <a:r>
              <a:rPr lang="en-SG" sz="3200" b="1" dirty="0">
                <a:solidFill>
                  <a:schemeClr val="tx1">
                    <a:lumMod val="75000"/>
                    <a:lumOff val="25000"/>
                  </a:schemeClr>
                </a:solidFill>
              </a:rPr>
              <a:t>Understanding Sub Status and Closed Status</a:t>
            </a:r>
          </a:p>
          <a:p>
            <a:pPr algn="ctr"/>
            <a:r>
              <a:rPr lang="en-SG" sz="3200" b="1" dirty="0">
                <a:solidFill>
                  <a:schemeClr val="tx1">
                    <a:lumMod val="75000"/>
                    <a:lumOff val="25000"/>
                  </a:schemeClr>
                </a:solidFill>
              </a:rPr>
              <a:t>in the Stages of the FIDReC Complaint Process</a:t>
            </a:r>
          </a:p>
        </p:txBody>
      </p:sp>
      <p:grpSp>
        <p:nvGrpSpPr>
          <p:cNvPr id="13" name="Group 12">
            <a:extLst>
              <a:ext uri="{FF2B5EF4-FFF2-40B4-BE49-F238E27FC236}">
                <a16:creationId xmlns:a16="http://schemas.microsoft.com/office/drawing/2014/main" id="{6BDD9974-0C0D-BE5F-C0A8-68843B8DA6DE}"/>
              </a:ext>
            </a:extLst>
          </p:cNvPr>
          <p:cNvGrpSpPr/>
          <p:nvPr/>
        </p:nvGrpSpPr>
        <p:grpSpPr>
          <a:xfrm>
            <a:off x="9371" y="243398"/>
            <a:ext cx="12182629" cy="5066732"/>
            <a:chOff x="9371" y="342551"/>
            <a:chExt cx="12182629" cy="5066732"/>
          </a:xfrm>
        </p:grpSpPr>
        <p:grpSp>
          <p:nvGrpSpPr>
            <p:cNvPr id="7" name="Group 6">
              <a:extLst>
                <a:ext uri="{FF2B5EF4-FFF2-40B4-BE49-F238E27FC236}">
                  <a16:creationId xmlns:a16="http://schemas.microsoft.com/office/drawing/2014/main" id="{1EDAD854-F664-E7AA-ED3C-CCA3455E5D92}"/>
                </a:ext>
              </a:extLst>
            </p:cNvPr>
            <p:cNvGrpSpPr/>
            <p:nvPr/>
          </p:nvGrpSpPr>
          <p:grpSpPr>
            <a:xfrm>
              <a:off x="9371" y="342551"/>
              <a:ext cx="12182629" cy="5066732"/>
              <a:chOff x="0" y="457798"/>
              <a:chExt cx="12182629" cy="5066732"/>
            </a:xfrm>
          </p:grpSpPr>
          <p:pic>
            <p:nvPicPr>
              <p:cNvPr id="5" name="Picture 4">
                <a:extLst>
                  <a:ext uri="{FF2B5EF4-FFF2-40B4-BE49-F238E27FC236}">
                    <a16:creationId xmlns:a16="http://schemas.microsoft.com/office/drawing/2014/main" id="{5E528717-6EA1-05B2-00D5-3D3869FEDCB8}"/>
                  </a:ext>
                </a:extLst>
              </p:cNvPr>
              <p:cNvPicPr>
                <a:picLocks noChangeAspect="1"/>
              </p:cNvPicPr>
              <p:nvPr/>
            </p:nvPicPr>
            <p:blipFill>
              <a:blip r:embed="rId2"/>
              <a:srcRect l="723" b="2654"/>
              <a:stretch>
                <a:fillRect/>
              </a:stretch>
            </p:blipFill>
            <p:spPr>
              <a:xfrm>
                <a:off x="0" y="457798"/>
                <a:ext cx="12182629" cy="5066732"/>
              </a:xfrm>
              <a:prstGeom prst="rect">
                <a:avLst/>
              </a:prstGeom>
            </p:spPr>
          </p:pic>
          <p:pic>
            <p:nvPicPr>
              <p:cNvPr id="6" name="Picture 5">
                <a:extLst>
                  <a:ext uri="{FF2B5EF4-FFF2-40B4-BE49-F238E27FC236}">
                    <a16:creationId xmlns:a16="http://schemas.microsoft.com/office/drawing/2014/main" id="{E3D815FA-37AB-B2EC-739F-1C5CFE6A22CC}"/>
                  </a:ext>
                </a:extLst>
              </p:cNvPr>
              <p:cNvPicPr>
                <a:picLocks noChangeAspect="1"/>
              </p:cNvPicPr>
              <p:nvPr/>
            </p:nvPicPr>
            <p:blipFill>
              <a:blip r:embed="rId2"/>
              <a:srcRect l="71842" t="15158" r="14871" b="55632"/>
              <a:stretch>
                <a:fillRect/>
              </a:stretch>
            </p:blipFill>
            <p:spPr>
              <a:xfrm>
                <a:off x="10399923" y="672028"/>
                <a:ext cx="1630498" cy="1520329"/>
              </a:xfrm>
              <a:prstGeom prst="rect">
                <a:avLst/>
              </a:prstGeom>
            </p:spPr>
          </p:pic>
        </p:grpSp>
        <p:pic>
          <p:nvPicPr>
            <p:cNvPr id="10" name="Picture 9">
              <a:extLst>
                <a:ext uri="{FF2B5EF4-FFF2-40B4-BE49-F238E27FC236}">
                  <a16:creationId xmlns:a16="http://schemas.microsoft.com/office/drawing/2014/main" id="{DA66F169-0AC3-FE9A-FC89-ADB31343DA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8719" y="804367"/>
              <a:ext cx="2088000" cy="523595"/>
            </a:xfrm>
            <a:prstGeom prst="rect">
              <a:avLst/>
            </a:prstGeom>
          </p:spPr>
        </p:pic>
      </p:grpSp>
    </p:spTree>
    <p:extLst>
      <p:ext uri="{BB962C8B-B14F-4D97-AF65-F5344CB8AC3E}">
        <p14:creationId xmlns:p14="http://schemas.microsoft.com/office/powerpoint/2010/main" val="351399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6CE1E0-4820-5C5C-F5CB-0F36011D48A8}"/>
            </a:ext>
          </a:extLst>
        </p:cNvPr>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66C2EE5E-B47F-1A47-3D59-DF9659D0B79E}"/>
              </a:ext>
            </a:extLst>
          </p:cNvPr>
          <p:cNvGraphicFramePr>
            <a:graphicFrameLocks noGrp="1"/>
          </p:cNvGraphicFramePr>
          <p:nvPr>
            <p:extLst>
              <p:ext uri="{D42A27DB-BD31-4B8C-83A1-F6EECF244321}">
                <p14:modId xmlns:p14="http://schemas.microsoft.com/office/powerpoint/2010/main" val="2226549824"/>
              </p:ext>
            </p:extLst>
          </p:nvPr>
        </p:nvGraphicFramePr>
        <p:xfrm>
          <a:off x="539826" y="1370739"/>
          <a:ext cx="11086117" cy="4711178"/>
        </p:xfrm>
        <a:graphic>
          <a:graphicData uri="http://schemas.openxmlformats.org/drawingml/2006/table">
            <a:tbl>
              <a:tblPr firstRow="1" bandRow="1">
                <a:tableStyleId>{5C22544A-7EE6-4342-B048-85BDC9FD1C3A}</a:tableStyleId>
              </a:tblPr>
              <a:tblGrid>
                <a:gridCol w="3128791">
                  <a:extLst>
                    <a:ext uri="{9D8B030D-6E8A-4147-A177-3AD203B41FA5}">
                      <a16:colId xmlns:a16="http://schemas.microsoft.com/office/drawing/2014/main" val="51298515"/>
                    </a:ext>
                  </a:extLst>
                </a:gridCol>
                <a:gridCol w="7957326">
                  <a:extLst>
                    <a:ext uri="{9D8B030D-6E8A-4147-A177-3AD203B41FA5}">
                      <a16:colId xmlns:a16="http://schemas.microsoft.com/office/drawing/2014/main" val="3924047452"/>
                    </a:ext>
                  </a:extLst>
                </a:gridCol>
              </a:tblGrid>
              <a:tr h="5572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Status Reason</a:t>
                      </a:r>
                      <a:endParaRPr lang="en-SG" sz="1600" kern="100" dirty="0">
                        <a:effectLst/>
                        <a:latin typeface="+mn-lt"/>
                        <a:ea typeface="DengXian" panose="02010600030101010101" pitchFamily="2" charset="-122"/>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What happens at this stage?</a:t>
                      </a:r>
                      <a:endParaRPr lang="en-SG" sz="1600" kern="100" dirty="0">
                        <a:effectLst/>
                        <a:latin typeface="+mn-lt"/>
                        <a:ea typeface="DengXian" panose="02010600030101010101" pitchFamily="2" charset="-122"/>
                        <a:cs typeface="Times New Roman" panose="02020603050405020304" pitchFamily="18" charset="0"/>
                      </a:endParaRPr>
                    </a:p>
                  </a:txBody>
                  <a:tcPr anchor="ctr"/>
                </a:tc>
                <a:extLst>
                  <a:ext uri="{0D108BD9-81ED-4DB2-BD59-A6C34878D82A}">
                    <a16:rowId xmlns:a16="http://schemas.microsoft.com/office/drawing/2014/main" val="754157224"/>
                  </a:ext>
                </a:extLst>
              </a:tr>
              <a:tr h="7034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settlement reached without MI (Mediator’s Indication)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complainant and the financial institution resolved the matter without going through the Mediator’s Indication. </a:t>
                      </a:r>
                    </a:p>
                  </a:txBody>
                  <a:tcPr marL="114300" marR="114300" marT="0" marB="0"/>
                </a:tc>
                <a:extLst>
                  <a:ext uri="{0D108BD9-81ED-4DB2-BD59-A6C34878D82A}">
                    <a16:rowId xmlns:a16="http://schemas.microsoft.com/office/drawing/2014/main" val="449263691"/>
                  </a:ext>
                </a:extLst>
              </a:tr>
              <a:tr h="7034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settlement reached with MI</a:t>
                      </a:r>
                      <a:r>
                        <a:rPr kumimoji="0" lang="en-US" sz="1600" b="1" i="0" u="none" strike="noStrike" kern="100" cap="none" spc="0" normalizeH="0" baseline="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 (Mediator’s Indication)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complainant and the financial institution went through the Mediator’s Indication and managed to resolved the matter. </a:t>
                      </a:r>
                    </a:p>
                  </a:txBody>
                  <a:tcPr marL="114300" marR="114300" marT="0" marB="0"/>
                </a:tc>
                <a:extLst>
                  <a:ext uri="{0D108BD9-81ED-4DB2-BD59-A6C34878D82A}">
                    <a16:rowId xmlns:a16="http://schemas.microsoft.com/office/drawing/2014/main" val="3993823977"/>
                  </a:ext>
                </a:extLst>
              </a:tr>
              <a:tr h="9293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award accepted</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SG" sz="1600" kern="100" dirty="0">
                          <a:solidFill>
                            <a:schemeClr val="tx1">
                              <a:lumMod val="75000"/>
                              <a:lumOff val="25000"/>
                            </a:schemeClr>
                          </a:solidFill>
                          <a:effectLst/>
                          <a:latin typeface="+mn-lt"/>
                          <a:ea typeface="+mn-ea"/>
                          <a:cs typeface="+mn-cs"/>
                        </a:rPr>
                        <a:t>The complainant brings the claim to adjudication. The Grounds of Decision has been released to the parties where there is an award made to the complainant and the complainant accepts the award made.</a:t>
                      </a:r>
                    </a:p>
                  </a:txBody>
                  <a:tcPr marL="114300" marR="114300" marT="0" marB="0"/>
                </a:tc>
                <a:extLst>
                  <a:ext uri="{0D108BD9-81ED-4DB2-BD59-A6C34878D82A}">
                    <a16:rowId xmlns:a16="http://schemas.microsoft.com/office/drawing/2014/main" val="3516531235"/>
                  </a:ext>
                </a:extLst>
              </a:tr>
              <a:tr h="904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Closed – award rejected</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SG" sz="1600" kern="100" dirty="0">
                          <a:solidFill>
                            <a:schemeClr val="tx1">
                              <a:lumMod val="75000"/>
                              <a:lumOff val="25000"/>
                            </a:schemeClr>
                          </a:solidFill>
                          <a:effectLst/>
                          <a:latin typeface="+mn-lt"/>
                          <a:ea typeface="+mn-ea"/>
                          <a:cs typeface="+mn-cs"/>
                        </a:rPr>
                        <a:t>The complainant brings the claim to adjudication. The Grounds of Decision has been released to the parties where there is an award made to the complainant and the complainant did not accept the award made.</a:t>
                      </a:r>
                    </a:p>
                  </a:txBody>
                  <a:tcPr marL="114300" marR="114300" marT="0" marB="0"/>
                </a:tc>
                <a:extLst>
                  <a:ext uri="{0D108BD9-81ED-4DB2-BD59-A6C34878D82A}">
                    <a16:rowId xmlns:a16="http://schemas.microsoft.com/office/drawing/2014/main" val="1905840922"/>
                  </a:ext>
                </a:extLst>
              </a:tr>
              <a:tr h="793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no award</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The complainant brings the claim to adjudication. The Grounds of Decision has been released to the parties where there is no award made to the complainant. </a:t>
                      </a:r>
                    </a:p>
                  </a:txBody>
                  <a:tcPr marL="114300" marR="114300" marT="0" marB="0"/>
                </a:tc>
                <a:extLst>
                  <a:ext uri="{0D108BD9-81ED-4DB2-BD59-A6C34878D82A}">
                    <a16:rowId xmlns:a16="http://schemas.microsoft.com/office/drawing/2014/main" val="2505581206"/>
                  </a:ext>
                </a:extLst>
              </a:tr>
            </a:tbl>
          </a:graphicData>
        </a:graphic>
      </p:graphicFrame>
      <p:sp>
        <p:nvSpPr>
          <p:cNvPr id="3" name="TextBox 2">
            <a:extLst>
              <a:ext uri="{FF2B5EF4-FFF2-40B4-BE49-F238E27FC236}">
                <a16:creationId xmlns:a16="http://schemas.microsoft.com/office/drawing/2014/main" id="{340B155A-7891-732E-A6E4-0B96BE7476B4}"/>
              </a:ext>
            </a:extLst>
          </p:cNvPr>
          <p:cNvSpPr txBox="1"/>
          <p:nvPr/>
        </p:nvSpPr>
        <p:spPr>
          <a:xfrm>
            <a:off x="473726" y="509400"/>
            <a:ext cx="9716876" cy="492443"/>
          </a:xfrm>
          <a:prstGeom prst="rect">
            <a:avLst/>
          </a:prstGeom>
          <a:noFill/>
        </p:spPr>
        <p:txBody>
          <a:bodyPr wrap="square" rtlCol="0">
            <a:spAutoFit/>
          </a:bodyPr>
          <a:lstStyle/>
          <a:p>
            <a:r>
              <a:rPr lang="en-SG" sz="2600" b="1" dirty="0">
                <a:solidFill>
                  <a:schemeClr val="tx1">
                    <a:lumMod val="75000"/>
                    <a:lumOff val="25000"/>
                  </a:schemeClr>
                </a:solidFill>
              </a:rPr>
              <a:t>Guide to Closed Status in the FIDReC Complaint Process</a:t>
            </a:r>
          </a:p>
        </p:txBody>
      </p:sp>
    </p:spTree>
    <p:extLst>
      <p:ext uri="{BB962C8B-B14F-4D97-AF65-F5344CB8AC3E}">
        <p14:creationId xmlns:p14="http://schemas.microsoft.com/office/powerpoint/2010/main" val="1803039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3B855B-5829-AA52-28A1-ED3574D3391F}"/>
              </a:ext>
            </a:extLst>
          </p:cNvPr>
          <p:cNvSpPr txBox="1"/>
          <p:nvPr/>
        </p:nvSpPr>
        <p:spPr>
          <a:xfrm>
            <a:off x="1079654" y="5502620"/>
            <a:ext cx="10223651" cy="707886"/>
          </a:xfrm>
          <a:prstGeom prst="rect">
            <a:avLst/>
          </a:prstGeom>
          <a:noFill/>
        </p:spPr>
        <p:txBody>
          <a:bodyPr wrap="square" rtlCol="0">
            <a:spAutoFit/>
          </a:bodyPr>
          <a:lstStyle/>
          <a:p>
            <a:pPr algn="ctr"/>
            <a:r>
              <a:rPr lang="en-SG" sz="4000" b="1" dirty="0">
                <a:solidFill>
                  <a:schemeClr val="tx1">
                    <a:lumMod val="75000"/>
                    <a:lumOff val="25000"/>
                  </a:schemeClr>
                </a:solidFill>
              </a:rPr>
              <a:t>Thank You</a:t>
            </a:r>
          </a:p>
        </p:txBody>
      </p:sp>
      <p:grpSp>
        <p:nvGrpSpPr>
          <p:cNvPr id="3" name="Group 2">
            <a:extLst>
              <a:ext uri="{FF2B5EF4-FFF2-40B4-BE49-F238E27FC236}">
                <a16:creationId xmlns:a16="http://schemas.microsoft.com/office/drawing/2014/main" id="{0BE965C8-A8FB-EED5-B17A-51CAAAB7EF32}"/>
              </a:ext>
            </a:extLst>
          </p:cNvPr>
          <p:cNvGrpSpPr/>
          <p:nvPr/>
        </p:nvGrpSpPr>
        <p:grpSpPr>
          <a:xfrm>
            <a:off x="9371" y="342551"/>
            <a:ext cx="12182629" cy="5204871"/>
            <a:chOff x="9371" y="342551"/>
            <a:chExt cx="12182629" cy="5204871"/>
          </a:xfrm>
        </p:grpSpPr>
        <p:grpSp>
          <p:nvGrpSpPr>
            <p:cNvPr id="4" name="Group 3">
              <a:extLst>
                <a:ext uri="{FF2B5EF4-FFF2-40B4-BE49-F238E27FC236}">
                  <a16:creationId xmlns:a16="http://schemas.microsoft.com/office/drawing/2014/main" id="{ADEE9E69-7D5B-0BC3-36F3-19847778494E}"/>
                </a:ext>
              </a:extLst>
            </p:cNvPr>
            <p:cNvGrpSpPr/>
            <p:nvPr/>
          </p:nvGrpSpPr>
          <p:grpSpPr>
            <a:xfrm>
              <a:off x="9371" y="342551"/>
              <a:ext cx="12182629" cy="5204871"/>
              <a:chOff x="0" y="457798"/>
              <a:chExt cx="12182629" cy="5204871"/>
            </a:xfrm>
          </p:grpSpPr>
          <p:pic>
            <p:nvPicPr>
              <p:cNvPr id="6" name="Picture 5">
                <a:extLst>
                  <a:ext uri="{FF2B5EF4-FFF2-40B4-BE49-F238E27FC236}">
                    <a16:creationId xmlns:a16="http://schemas.microsoft.com/office/drawing/2014/main" id="{C3CB0602-ABE3-51B3-BE03-8953522B7C2C}"/>
                  </a:ext>
                </a:extLst>
              </p:cNvPr>
              <p:cNvPicPr>
                <a:picLocks noChangeAspect="1"/>
              </p:cNvPicPr>
              <p:nvPr/>
            </p:nvPicPr>
            <p:blipFill>
              <a:blip r:embed="rId2"/>
              <a:srcRect l="723"/>
              <a:stretch>
                <a:fillRect/>
              </a:stretch>
            </p:blipFill>
            <p:spPr>
              <a:xfrm>
                <a:off x="0" y="457798"/>
                <a:ext cx="12182629" cy="5204871"/>
              </a:xfrm>
              <a:prstGeom prst="rect">
                <a:avLst/>
              </a:prstGeom>
            </p:spPr>
          </p:pic>
          <p:pic>
            <p:nvPicPr>
              <p:cNvPr id="7" name="Picture 6">
                <a:extLst>
                  <a:ext uri="{FF2B5EF4-FFF2-40B4-BE49-F238E27FC236}">
                    <a16:creationId xmlns:a16="http://schemas.microsoft.com/office/drawing/2014/main" id="{E089C617-6A1D-1196-CD90-9C58A6E4B789}"/>
                  </a:ext>
                </a:extLst>
              </p:cNvPr>
              <p:cNvPicPr>
                <a:picLocks noChangeAspect="1"/>
              </p:cNvPicPr>
              <p:nvPr/>
            </p:nvPicPr>
            <p:blipFill>
              <a:blip r:embed="rId2"/>
              <a:srcRect l="71842" t="15158" r="14871" b="55632"/>
              <a:stretch>
                <a:fillRect/>
              </a:stretch>
            </p:blipFill>
            <p:spPr>
              <a:xfrm>
                <a:off x="10399923" y="672028"/>
                <a:ext cx="1630498" cy="1520329"/>
              </a:xfrm>
              <a:prstGeom prst="rect">
                <a:avLst/>
              </a:prstGeom>
            </p:spPr>
          </p:pic>
        </p:grpSp>
        <p:pic>
          <p:nvPicPr>
            <p:cNvPr id="5" name="Picture 4">
              <a:extLst>
                <a:ext uri="{FF2B5EF4-FFF2-40B4-BE49-F238E27FC236}">
                  <a16:creationId xmlns:a16="http://schemas.microsoft.com/office/drawing/2014/main" id="{FFFA7592-79E5-A24B-14E5-84B128B2D9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8719" y="804367"/>
              <a:ext cx="2088000" cy="523595"/>
            </a:xfrm>
            <a:prstGeom prst="rect">
              <a:avLst/>
            </a:prstGeom>
          </p:spPr>
        </p:pic>
      </p:grpSp>
    </p:spTree>
    <p:extLst>
      <p:ext uri="{BB962C8B-B14F-4D97-AF65-F5344CB8AC3E}">
        <p14:creationId xmlns:p14="http://schemas.microsoft.com/office/powerpoint/2010/main" val="1992265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018B360-89DF-20DB-727F-53BF9DA2BDFD}"/>
              </a:ext>
            </a:extLst>
          </p:cNvPr>
          <p:cNvGrpSpPr/>
          <p:nvPr/>
        </p:nvGrpSpPr>
        <p:grpSpPr>
          <a:xfrm>
            <a:off x="538910" y="2456761"/>
            <a:ext cx="11153675" cy="3898681"/>
            <a:chOff x="571002" y="1520455"/>
            <a:chExt cx="11153675" cy="4699591"/>
          </a:xfrm>
        </p:grpSpPr>
        <p:graphicFrame>
          <p:nvGraphicFramePr>
            <p:cNvPr id="5" name="Diagram 4">
              <a:extLst>
                <a:ext uri="{FF2B5EF4-FFF2-40B4-BE49-F238E27FC236}">
                  <a16:creationId xmlns:a16="http://schemas.microsoft.com/office/drawing/2014/main" id="{9F1194E3-BD11-BA34-BCBC-C2F739133796}"/>
                </a:ext>
              </a:extLst>
            </p:cNvPr>
            <p:cNvGraphicFramePr/>
            <p:nvPr>
              <p:extLst>
                <p:ext uri="{D42A27DB-BD31-4B8C-83A1-F6EECF244321}">
                  <p14:modId xmlns:p14="http://schemas.microsoft.com/office/powerpoint/2010/main" val="332860681"/>
                </p:ext>
              </p:extLst>
            </p:nvPr>
          </p:nvGraphicFramePr>
          <p:xfrm>
            <a:off x="571002" y="1520455"/>
            <a:ext cx="11153675" cy="4699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4">
              <a:extLst>
                <a:ext uri="{FF2B5EF4-FFF2-40B4-BE49-F238E27FC236}">
                  <a16:creationId xmlns:a16="http://schemas.microsoft.com/office/drawing/2014/main" id="{BAB463B4-E2ED-73A2-2D59-6B6DF3D5EE53}"/>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38861" y1="25908" x2="38861" y2="25908"/>
                          <a14:backgroundMark x1="43354" y1="28763" x2="43354" y2="28763"/>
                          <a14:backgroundMark x1="51139" y1="33824" x2="51139" y2="33824"/>
                          <a14:backgroundMark x1="55949" y1="33694" x2="55949" y2="33694"/>
                          <a14:backgroundMark x1="54747" y1="35597" x2="54747" y2="35597"/>
                          <a14:backgroundMark x1="47342" y1="37846" x2="47342" y2="37846"/>
                        </a14:backgroundRemoval>
                      </a14:imgEffect>
                    </a14:imgLayer>
                  </a14:imgProps>
                </a:ext>
                <a:ext uri="{28A0092B-C50C-407E-A947-70E740481C1C}">
                  <a14:useLocalDpi xmlns:a14="http://schemas.microsoft.com/office/drawing/2010/main" val="0"/>
                </a:ext>
              </a:extLst>
            </a:blip>
            <a:srcRect l="20166" t="20322" r="26659" b="54090"/>
            <a:stretch/>
          </p:blipFill>
          <p:spPr bwMode="auto">
            <a:xfrm>
              <a:off x="3674334" y="2375587"/>
              <a:ext cx="1839818" cy="12956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03E87E3F-A002-80E5-D79D-D08E0F5D9301}"/>
                </a:ext>
              </a:extLst>
            </p:cNvPr>
            <p:cNvPicPr>
              <a:picLocks noChangeAspect="1" noChangeArrowheads="1"/>
            </p:cNvPicPr>
            <p:nvPr/>
          </p:nvPicPr>
          <p:blipFill rotWithShape="1">
            <a:blip r:embed="rId9">
              <a:extLst>
                <a:ext uri="{BEBA8EAE-BF5A-486C-A8C5-ECC9F3942E4B}">
                  <a14:imgProps xmlns:a14="http://schemas.microsoft.com/office/drawing/2010/main">
                    <a14:imgLayer r:embed="rId10">
                      <a14:imgEffect>
                        <a14:backgroundRemoval t="10000" b="90000" l="10000" r="90000">
                          <a14:foregroundMark x1="35316" y1="38538" x2="35316" y2="38538"/>
                          <a14:foregroundMark x1="36519" y1="42734" x2="36519" y2="42734"/>
                          <a14:foregroundMark x1="41329" y1="39014" x2="41329" y2="39014"/>
                          <a14:foregroundMark x1="57532" y1="39014" x2="57532" y2="39014"/>
                          <a14:foregroundMark x1="63987" y1="39100" x2="63987" y2="39100"/>
                          <a14:foregroundMark x1="64747" y1="42258" x2="64747" y2="42258"/>
                          <a14:foregroundMark x1="60696" y1="43642" x2="60696" y2="43642"/>
                          <a14:backgroundMark x1="48987" y1="37587" x2="48987" y2="37587"/>
                          <a14:backgroundMark x1="35316" y1="44983" x2="35316" y2="44983"/>
                          <a14:backgroundMark x1="35316" y1="39533" x2="35316" y2="39533"/>
                          <a14:backgroundMark x1="40949" y1="40095" x2="40949" y2="40095"/>
                          <a14:backgroundMark x1="41329" y1="44420" x2="41329" y2="44420"/>
                          <a14:backgroundMark x1="61519" y1="41522" x2="61519" y2="41522"/>
                          <a14:backgroundMark x1="57975" y1="39792" x2="57975" y2="39792"/>
                          <a14:backgroundMark x1="64177" y1="40355" x2="64177" y2="40355"/>
                          <a14:backgroundMark x1="63987" y1="44853" x2="63987" y2="44853"/>
                          <a14:backgroundMark x1="55127" y1="44853" x2="56076" y2="44853"/>
                          <a14:backgroundMark x1="39241" y1="41522" x2="39241" y2="41522"/>
                          <a14:backgroundMark x1="65380" y1="46410" x2="65380" y2="46410"/>
                        </a14:backgroundRemoval>
                      </a14:imgEffect>
                    </a14:imgLayer>
                  </a14:imgProps>
                </a:ext>
                <a:ext uri="{28A0092B-C50C-407E-A947-70E740481C1C}">
                  <a14:useLocalDpi xmlns:a14="http://schemas.microsoft.com/office/drawing/2010/main" val="0"/>
                </a:ext>
              </a:extLst>
            </a:blip>
            <a:srcRect l="23398" t="12642" r="21271" b="48651"/>
            <a:stretch/>
          </p:blipFill>
          <p:spPr bwMode="auto">
            <a:xfrm>
              <a:off x="6792443" y="1973779"/>
              <a:ext cx="1753811" cy="179543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B7A6A099-A4AF-09F6-9FD7-8A0FD0E4FA60}"/>
                </a:ext>
              </a:extLst>
            </p:cNvPr>
            <p:cNvPicPr>
              <a:picLocks noChangeAspect="1" noChangeArrowheads="1"/>
            </p:cNvPicPr>
            <p:nvPr/>
          </p:nvPicPr>
          <p:blipFill rotWithShape="1">
            <a:blip r:embed="rId11">
              <a:extLst>
                <a:ext uri="{BEBA8EAE-BF5A-486C-A8C5-ECC9F3942E4B}">
                  <a14:imgProps xmlns:a14="http://schemas.microsoft.com/office/drawing/2010/main">
                    <a14:imgLayer r:embed="rId12">
                      <a14:imgEffect>
                        <a14:backgroundRemoval t="10000" b="90000" l="10000" r="90000">
                          <a14:foregroundMark x1="51013" y1="22145" x2="51013" y2="22145"/>
                          <a14:foregroundMark x1="45949" y1="38019" x2="45949" y2="38019"/>
                          <a14:foregroundMark x1="53544" y1="38971" x2="53544" y2="38971"/>
                          <a14:foregroundMark x1="64367" y1="38322" x2="64367" y2="38322"/>
                          <a14:foregroundMark x1="64810" y1="42431" x2="64810" y2="42431"/>
                          <a14:foregroundMark x1="37215" y1="39144" x2="37215" y2="39144"/>
                          <a14:foregroundMark x1="37911" y1="42734" x2="37911" y2="42734"/>
                          <a14:backgroundMark x1="50127" y1="22924" x2="50127" y2="22924"/>
                          <a14:backgroundMark x1="36519" y1="40052" x2="36519" y2="40052"/>
                          <a14:backgroundMark x1="63924" y1="39922" x2="63924" y2="39922"/>
                        </a14:backgroundRemoval>
                      </a14:imgEffect>
                    </a14:imgLayer>
                  </a14:imgProps>
                </a:ext>
                <a:ext uri="{28A0092B-C50C-407E-A947-70E740481C1C}">
                  <a14:useLocalDpi xmlns:a14="http://schemas.microsoft.com/office/drawing/2010/main" val="0"/>
                </a:ext>
              </a:extLst>
            </a:blip>
            <a:srcRect l="26268" t="18500" r="22108" b="50080"/>
            <a:stretch/>
          </p:blipFill>
          <p:spPr bwMode="auto">
            <a:xfrm>
              <a:off x="9775786" y="2207178"/>
              <a:ext cx="1753810" cy="1562032"/>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a:extLst>
              <a:ext uri="{FF2B5EF4-FFF2-40B4-BE49-F238E27FC236}">
                <a16:creationId xmlns:a16="http://schemas.microsoft.com/office/drawing/2014/main" id="{A5C9EC15-ACE8-E8C6-F291-7C55F64EAE4C}"/>
              </a:ext>
            </a:extLst>
          </p:cNvPr>
          <p:cNvPicPr>
            <a:picLocks noChangeAspect="1" noChangeArrowheads="1"/>
          </p:cNvPicPr>
          <p:nvPr/>
        </p:nvPicPr>
        <p:blipFill rotWithShape="1">
          <a:blip r:embed="rId13">
            <a:extLst>
              <a:ext uri="{BEBA8EAE-BF5A-486C-A8C5-ECC9F3942E4B}">
                <a14:imgProps xmlns:a14="http://schemas.microsoft.com/office/drawing/2010/main">
                  <a14:imgLayer r:embed="rId14">
                    <a14:imgEffect>
                      <a14:backgroundRemoval t="10000" b="90000" l="10000" r="90000"/>
                    </a14:imgEffect>
                  </a14:imgLayer>
                </a14:imgProps>
              </a:ext>
              <a:ext uri="{28A0092B-C50C-407E-A947-70E740481C1C}">
                <a14:useLocalDpi xmlns:a14="http://schemas.microsoft.com/office/drawing/2010/main" val="0"/>
              </a:ext>
            </a:extLst>
          </a:blip>
          <a:srcRect l="27354" t="19920" r="23983" b="51325"/>
          <a:stretch/>
        </p:blipFill>
        <p:spPr bwMode="auto">
          <a:xfrm>
            <a:off x="964218" y="3140070"/>
            <a:ext cx="1380239" cy="1199035"/>
          </a:xfrm>
          <a:prstGeom prst="rect">
            <a:avLst/>
          </a:prstGeom>
          <a:noFill/>
          <a:extLst>
            <a:ext uri="{909E8E84-426E-40DD-AFC4-6F175D3DCCD1}">
              <a14:hiddenFill xmlns:a14="http://schemas.microsoft.com/office/drawing/2010/main">
                <a:solidFill>
                  <a:srgbClr val="FFFFFF"/>
                </a:solidFill>
              </a14:hiddenFill>
            </a:ext>
          </a:extLst>
        </p:spPr>
      </p:pic>
      <p:sp>
        <p:nvSpPr>
          <p:cNvPr id="11" name="object 6">
            <a:extLst>
              <a:ext uri="{FF2B5EF4-FFF2-40B4-BE49-F238E27FC236}">
                <a16:creationId xmlns:a16="http://schemas.microsoft.com/office/drawing/2014/main" id="{FE2123DF-0E00-6AF9-B6A3-C0961F628638}"/>
              </a:ext>
            </a:extLst>
          </p:cNvPr>
          <p:cNvSpPr txBox="1">
            <a:spLocks/>
          </p:cNvSpPr>
          <p:nvPr/>
        </p:nvSpPr>
        <p:spPr>
          <a:xfrm>
            <a:off x="418641" y="537180"/>
            <a:ext cx="8948195" cy="492443"/>
          </a:xfrm>
          <a:prstGeom prst="rect">
            <a:avLst/>
          </a:prstGeom>
          <a:noFill/>
        </p:spPr>
        <p:txBody>
          <a:bodyPr wrap="square" rtlCol="0">
            <a:spAutoFit/>
          </a:bodyPr>
          <a:lstStyle>
            <a:defPPr>
              <a:defRPr lang="en-US"/>
            </a:defPPr>
            <a:lvl1pPr>
              <a:defRPr sz="2800" b="1">
                <a:solidFill>
                  <a:schemeClr val="bg2">
                    <a:lumMod val="25000"/>
                  </a:schemeClr>
                </a:solidFill>
              </a:defRPr>
            </a:lvl1pPr>
          </a:lstStyle>
          <a:p>
            <a:r>
              <a:rPr lang="en-SG" sz="2600" dirty="0"/>
              <a:t>Overview of FIDReC Complaint Process</a:t>
            </a:r>
          </a:p>
        </p:txBody>
      </p:sp>
      <p:sp>
        <p:nvSpPr>
          <p:cNvPr id="3" name="TextBox 2">
            <a:extLst>
              <a:ext uri="{FF2B5EF4-FFF2-40B4-BE49-F238E27FC236}">
                <a16:creationId xmlns:a16="http://schemas.microsoft.com/office/drawing/2014/main" id="{148CF756-9331-41EE-110A-D0372B211B2B}"/>
              </a:ext>
            </a:extLst>
          </p:cNvPr>
          <p:cNvSpPr txBox="1"/>
          <p:nvPr/>
        </p:nvSpPr>
        <p:spPr>
          <a:xfrm>
            <a:off x="462334" y="1269162"/>
            <a:ext cx="11190756" cy="923330"/>
          </a:xfrm>
          <a:prstGeom prst="rect">
            <a:avLst/>
          </a:prstGeom>
          <a:noFill/>
        </p:spPr>
        <p:txBody>
          <a:bodyPr wrap="square" lIns="91440" tIns="45720" rIns="91440" bIns="45720" anchor="t">
            <a:spAutoFit/>
          </a:bodyPr>
          <a:lstStyle/>
          <a:p>
            <a:pPr>
              <a:spcBef>
                <a:spcPts val="788"/>
              </a:spcBef>
              <a:spcAft>
                <a:spcPts val="788"/>
              </a:spcAft>
              <a:buNone/>
            </a:pPr>
            <a:r>
              <a:rPr lang="en-US" i="0" dirty="0">
                <a:solidFill>
                  <a:srgbClr val="232222"/>
                </a:solidFill>
                <a:effectLst/>
                <a:latin typeface="Aptos"/>
              </a:rPr>
              <a:t>Our process starts with consumers filing a complaint against financial institutions subscribed to FIDReC. If the complaint is within FIDReC's jurisdiction, the claim proceeds to mediation. If there is no settlement at mediation, the consumer can choose to bring the claim to the final stage of </a:t>
            </a:r>
            <a:r>
              <a:rPr lang="en-US" i="0" dirty="0" err="1">
                <a:solidFill>
                  <a:srgbClr val="232222"/>
                </a:solidFill>
                <a:effectLst/>
                <a:latin typeface="Aptos"/>
              </a:rPr>
              <a:t>FIDReC's</a:t>
            </a:r>
            <a:r>
              <a:rPr lang="en-US" i="0" dirty="0">
                <a:solidFill>
                  <a:srgbClr val="232222"/>
                </a:solidFill>
                <a:effectLst/>
                <a:latin typeface="Aptos"/>
              </a:rPr>
              <a:t> process – adjudication</a:t>
            </a:r>
            <a:r>
              <a:rPr lang="en-US" dirty="0">
                <a:solidFill>
                  <a:srgbClr val="232222"/>
                </a:solidFill>
                <a:latin typeface="Aptos"/>
              </a:rPr>
              <a:t>.</a:t>
            </a:r>
            <a:endParaRPr lang="en-US" i="0" dirty="0">
              <a:solidFill>
                <a:srgbClr val="232222"/>
              </a:solidFill>
              <a:effectLst/>
              <a:latin typeface="Aptos" panose="020B0004020202020204" pitchFamily="34" charset="0"/>
            </a:endParaRPr>
          </a:p>
        </p:txBody>
      </p:sp>
    </p:spTree>
    <p:extLst>
      <p:ext uri="{BB962C8B-B14F-4D97-AF65-F5344CB8AC3E}">
        <p14:creationId xmlns:p14="http://schemas.microsoft.com/office/powerpoint/2010/main" val="2380894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624F6504-7445-3AC8-7218-D8B2C70765FB}"/>
              </a:ext>
            </a:extLst>
          </p:cNvPr>
          <p:cNvGraphicFramePr>
            <a:graphicFrameLocks noGrp="1"/>
          </p:cNvGraphicFramePr>
          <p:nvPr>
            <p:extLst>
              <p:ext uri="{D42A27DB-BD31-4B8C-83A1-F6EECF244321}">
                <p14:modId xmlns:p14="http://schemas.microsoft.com/office/powerpoint/2010/main" val="867500559"/>
              </p:ext>
            </p:extLst>
          </p:nvPr>
        </p:nvGraphicFramePr>
        <p:xfrm>
          <a:off x="539826" y="1976671"/>
          <a:ext cx="11188197" cy="4473405"/>
        </p:xfrm>
        <a:graphic>
          <a:graphicData uri="http://schemas.openxmlformats.org/drawingml/2006/table">
            <a:tbl>
              <a:tblPr firstRow="1" bandRow="1">
                <a:tableStyleId>{5C22544A-7EE6-4342-B048-85BDC9FD1C3A}</a:tableStyleId>
              </a:tblPr>
              <a:tblGrid>
                <a:gridCol w="2082187">
                  <a:extLst>
                    <a:ext uri="{9D8B030D-6E8A-4147-A177-3AD203B41FA5}">
                      <a16:colId xmlns:a16="http://schemas.microsoft.com/office/drawing/2014/main" val="51298515"/>
                    </a:ext>
                  </a:extLst>
                </a:gridCol>
                <a:gridCol w="5023692">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558659">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Who can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23434">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6376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Draft Saved</a:t>
                      </a:r>
                      <a:endParaRPr lang="en-SG" sz="1600" b="1" dirty="0">
                        <a:solidFill>
                          <a:schemeClr val="tx1">
                            <a:lumMod val="75000"/>
                            <a:lumOff val="25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The complainant files a new complaint but has </a:t>
                      </a:r>
                      <a:r>
                        <a:rPr lang="en-SG" sz="1600" u="sng" kern="100" dirty="0">
                          <a:solidFill>
                            <a:schemeClr val="tx1">
                              <a:lumMod val="75000"/>
                              <a:lumOff val="25000"/>
                            </a:schemeClr>
                          </a:solidFill>
                          <a:effectLst/>
                          <a:latin typeface="+mn-lt"/>
                        </a:rPr>
                        <a:t>not</a:t>
                      </a:r>
                      <a:r>
                        <a:rPr lang="en-SG" sz="1600" kern="100" dirty="0">
                          <a:solidFill>
                            <a:schemeClr val="tx1">
                              <a:lumMod val="75000"/>
                              <a:lumOff val="25000"/>
                            </a:schemeClr>
                          </a:solidFill>
                          <a:effectLst/>
                          <a:latin typeface="+mn-lt"/>
                        </a:rPr>
                        <a:t> completed all the mandatory fields.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594973976"/>
                  </a:ext>
                </a:extLst>
              </a:tr>
              <a:tr h="6376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Submission</a:t>
                      </a:r>
                      <a:endParaRPr lang="en-SG" sz="1600" b="1" dirty="0">
                        <a:solidFill>
                          <a:schemeClr val="tx1">
                            <a:lumMod val="75000"/>
                            <a:lumOff val="25000"/>
                          </a:schemeClr>
                        </a:solidFill>
                      </a:endParaRPr>
                    </a:p>
                    <a:p>
                      <a:endParaRPr lang="en-SG" sz="1600" b="1" dirty="0">
                        <a:solidFill>
                          <a:schemeClr val="tx1">
                            <a:lumMod val="75000"/>
                            <a:lumOff val="25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The complainant has completed all the mandatory fields but has not submitted the complaint to FIDReC.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993823977"/>
                  </a:ext>
                </a:extLst>
              </a:tr>
              <a:tr h="793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Early Resolution (ER)</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FIDReC notifies </a:t>
                      </a:r>
                      <a:r>
                        <a:rPr lang="en-SG" sz="1600" kern="100">
                          <a:solidFill>
                            <a:schemeClr val="tx1">
                              <a:lumMod val="75000"/>
                              <a:lumOff val="25000"/>
                            </a:schemeClr>
                          </a:solidFill>
                          <a:effectLst/>
                          <a:latin typeface="+mn-lt"/>
                        </a:rPr>
                        <a:t>the financial </a:t>
                      </a:r>
                      <a:r>
                        <a:rPr lang="en-SG" sz="1600" kern="100" dirty="0">
                          <a:solidFill>
                            <a:schemeClr val="tx1">
                              <a:lumMod val="75000"/>
                              <a:lumOff val="25000"/>
                            </a:schemeClr>
                          </a:solidFill>
                          <a:effectLst/>
                          <a:latin typeface="+mn-lt"/>
                        </a:rPr>
                        <a:t>institution of the complaint and allows 10-business days for direct resolution with the consumer.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br>
                        <a:rPr kumimoji="0" lang="en-SG" sz="1100" b="0"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rPr>
                      </a:br>
                      <a:r>
                        <a:rPr kumimoji="0" lang="en-SG" sz="1200" b="0"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rPr>
                        <a:t>(only assign to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200" b="0"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rPr>
                        <a:t>case contact)</a:t>
                      </a:r>
                      <a:endParaRPr kumimoji="0" lang="en-SG" sz="1100" b="0"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516531235"/>
                  </a:ext>
                </a:extLst>
              </a:tr>
              <a:tr h="6376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Review</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The Early Resolution phase has ended and FIDReC reviews the case filed by the complainant.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273062873"/>
                  </a:ext>
                </a:extLst>
              </a:tr>
              <a:tr h="793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Returned</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FIDReC Contact Centre requests additional documents or seeks clarification from the complainant as part of preliminary evaluation. </a:t>
                      </a:r>
                      <a:endParaRPr lang="en-SG" sz="1600" dirty="0">
                        <a:solidFill>
                          <a:schemeClr val="tx1">
                            <a:lumMod val="75000"/>
                            <a:lumOff val="25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872131802"/>
                  </a:ext>
                </a:extLst>
              </a:tr>
            </a:tbl>
          </a:graphicData>
        </a:graphic>
      </p:graphicFrame>
      <p:sp>
        <p:nvSpPr>
          <p:cNvPr id="7" name="TextBox 6">
            <a:extLst>
              <a:ext uri="{FF2B5EF4-FFF2-40B4-BE49-F238E27FC236}">
                <a16:creationId xmlns:a16="http://schemas.microsoft.com/office/drawing/2014/main" id="{9ACAC30E-DDD4-3F99-0C67-79EA41E2D2D3}"/>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graphicFrame>
        <p:nvGraphicFramePr>
          <p:cNvPr id="9" name="Diagram 8">
            <a:extLst>
              <a:ext uri="{FF2B5EF4-FFF2-40B4-BE49-F238E27FC236}">
                <a16:creationId xmlns:a16="http://schemas.microsoft.com/office/drawing/2014/main" id="{C3659035-45AB-5719-E81D-BB124B2769FE}"/>
              </a:ext>
            </a:extLst>
          </p:cNvPr>
          <p:cNvGraphicFramePr/>
          <p:nvPr>
            <p:extLst>
              <p:ext uri="{D42A27DB-BD31-4B8C-83A1-F6EECF244321}">
                <p14:modId xmlns:p14="http://schemas.microsoft.com/office/powerpoint/2010/main" val="784802699"/>
              </p:ext>
            </p:extLst>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1702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B2621594-2D55-C58A-E57C-156A358BF30D}"/>
              </a:ext>
            </a:extLst>
          </p:cNvPr>
          <p:cNvGraphicFramePr/>
          <p:nvPr>
            <p:extLst>
              <p:ext uri="{D42A27DB-BD31-4B8C-83A1-F6EECF244321}">
                <p14:modId xmlns:p14="http://schemas.microsoft.com/office/powerpoint/2010/main" val="3311733225"/>
              </p:ext>
            </p:extLst>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12C866AC-682F-75D7-40B4-1F1EDB61C06C}"/>
              </a:ext>
            </a:extLst>
          </p:cNvPr>
          <p:cNvGraphicFramePr>
            <a:graphicFrameLocks noGrp="1"/>
          </p:cNvGraphicFramePr>
          <p:nvPr>
            <p:extLst>
              <p:ext uri="{D42A27DB-BD31-4B8C-83A1-F6EECF244321}">
                <p14:modId xmlns:p14="http://schemas.microsoft.com/office/powerpoint/2010/main" val="682766889"/>
              </p:ext>
            </p:extLst>
          </p:nvPr>
        </p:nvGraphicFramePr>
        <p:xfrm>
          <a:off x="539826" y="1976671"/>
          <a:ext cx="11188197" cy="4374636"/>
        </p:xfrm>
        <a:graphic>
          <a:graphicData uri="http://schemas.openxmlformats.org/drawingml/2006/table">
            <a:tbl>
              <a:tblPr firstRow="1" bandRow="1">
                <a:tableStyleId>{5C22544A-7EE6-4342-B048-85BDC9FD1C3A}</a:tableStyleId>
              </a:tblPr>
              <a:tblGrid>
                <a:gridCol w="2082187">
                  <a:extLst>
                    <a:ext uri="{9D8B030D-6E8A-4147-A177-3AD203B41FA5}">
                      <a16:colId xmlns:a16="http://schemas.microsoft.com/office/drawing/2014/main" val="51298515"/>
                    </a:ext>
                  </a:extLst>
                </a:gridCol>
                <a:gridCol w="5023692">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578218">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34758">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6593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Evaluation</a:t>
                      </a:r>
                      <a:endParaRPr lang="en-SG" sz="1600" b="1" dirty="0">
                        <a:solidFill>
                          <a:schemeClr val="tx1">
                            <a:lumMod val="75000"/>
                            <a:lumOff val="25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The case has been assigned to the Case Management team for review and handling.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594973976"/>
                  </a:ext>
                </a:extLst>
              </a:tr>
              <a:tr h="8216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Information Requested</a:t>
                      </a:r>
                      <a:endParaRPr lang="en-SG" sz="1600" b="1" dirty="0">
                        <a:solidFill>
                          <a:schemeClr val="tx1">
                            <a:lumMod val="75000"/>
                            <a:lumOff val="25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FIDReC </a:t>
                      </a:r>
                      <a:r>
                        <a:rPr lang="en-SG" sz="1600" kern="100" dirty="0">
                          <a:solidFill>
                            <a:schemeClr val="tx1">
                              <a:lumMod val="75000"/>
                              <a:lumOff val="25000"/>
                            </a:schemeClr>
                          </a:solidFill>
                          <a:effectLst/>
                          <a:latin typeface="+mn-lt"/>
                          <a:ea typeface="+mn-ea"/>
                          <a:cs typeface="+mn-cs"/>
                        </a:rPr>
                        <a:t>Case Manager may contact the complainant to request further clarification or request additional documents.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3993823977"/>
                  </a:ext>
                </a:extLst>
              </a:tr>
              <a:tr h="6593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Investigation Report (IR) Requested</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requests </a:t>
                      </a:r>
                      <a:r>
                        <a:rPr lang="en-SG" sz="1600" kern="100">
                          <a:solidFill>
                            <a:schemeClr val="tx1">
                              <a:lumMod val="75000"/>
                              <a:lumOff val="25000"/>
                            </a:schemeClr>
                          </a:solidFill>
                          <a:effectLst/>
                          <a:latin typeface="+mn-lt"/>
                          <a:ea typeface="+mn-ea"/>
                          <a:cs typeface="+mn-cs"/>
                        </a:rPr>
                        <a:t>the financial </a:t>
                      </a:r>
                      <a:r>
                        <a:rPr lang="en-SG" sz="1600" kern="100" dirty="0">
                          <a:solidFill>
                            <a:schemeClr val="tx1">
                              <a:lumMod val="75000"/>
                              <a:lumOff val="25000"/>
                            </a:schemeClr>
                          </a:solidFill>
                          <a:effectLst/>
                          <a:latin typeface="+mn-lt"/>
                          <a:ea typeface="+mn-ea"/>
                          <a:cs typeface="+mn-cs"/>
                        </a:rPr>
                        <a:t>institution to provide their investigation report (IR).</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3516531235"/>
                  </a:ext>
                </a:extLst>
              </a:tr>
              <a:tr h="6593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IR Review</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is reviewing the IR.</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273062873"/>
                  </a:ext>
                </a:extLst>
              </a:tr>
              <a:tr h="6593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IR Returned</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requests additional documents or seeks clarification from the </a:t>
                      </a:r>
                      <a:r>
                        <a:rPr lang="en-US" sz="1600" kern="100" dirty="0">
                          <a:solidFill>
                            <a:schemeClr val="tx1">
                              <a:lumMod val="75000"/>
                              <a:lumOff val="25000"/>
                            </a:schemeClr>
                          </a:solidFill>
                          <a:effectLst/>
                          <a:latin typeface="+mn-lt"/>
                          <a:ea typeface="+mn-ea"/>
                          <a:cs typeface="+mn-cs"/>
                        </a:rPr>
                        <a:t>financial institution</a:t>
                      </a:r>
                      <a:r>
                        <a:rPr lang="en-SG" sz="1600" kern="100" dirty="0">
                          <a:solidFill>
                            <a:schemeClr val="tx1">
                              <a:lumMod val="75000"/>
                              <a:lumOff val="25000"/>
                            </a:schemeClr>
                          </a:solidFill>
                          <a:effectLst/>
                          <a:latin typeface="+mn-lt"/>
                          <a:ea typeface="+mn-ea"/>
                          <a:cs typeface="+mn-cs"/>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872131802"/>
                  </a:ext>
                </a:extLst>
              </a:tr>
            </a:tbl>
          </a:graphicData>
        </a:graphic>
      </p:graphicFrame>
      <p:sp>
        <p:nvSpPr>
          <p:cNvPr id="2" name="TextBox 1">
            <a:extLst>
              <a:ext uri="{FF2B5EF4-FFF2-40B4-BE49-F238E27FC236}">
                <a16:creationId xmlns:a16="http://schemas.microsoft.com/office/drawing/2014/main" id="{86D33760-DB6C-01BA-530A-B99DF49B2470}"/>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2145208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60C69-13A4-F1A0-2889-827A4BB673C7}"/>
            </a:ext>
          </a:extLst>
        </p:cNvPr>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4B36CDA6-3071-D666-FCE5-D3F76573B6E9}"/>
              </a:ext>
            </a:extLst>
          </p:cNvPr>
          <p:cNvGraphicFramePr/>
          <p:nvPr>
            <p:extLst>
              <p:ext uri="{D42A27DB-BD31-4B8C-83A1-F6EECF244321}">
                <p14:modId xmlns:p14="http://schemas.microsoft.com/office/powerpoint/2010/main" val="2161825181"/>
              </p:ext>
            </p:extLst>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E01B524B-CECB-CA15-9EFB-EA645838791A}"/>
              </a:ext>
            </a:extLst>
          </p:cNvPr>
          <p:cNvGraphicFramePr>
            <a:graphicFrameLocks noGrp="1"/>
          </p:cNvGraphicFramePr>
          <p:nvPr>
            <p:extLst>
              <p:ext uri="{D42A27DB-BD31-4B8C-83A1-F6EECF244321}">
                <p14:modId xmlns:p14="http://schemas.microsoft.com/office/powerpoint/2010/main" val="656473468"/>
              </p:ext>
            </p:extLst>
          </p:nvPr>
        </p:nvGraphicFramePr>
        <p:xfrm>
          <a:off x="539826" y="1976671"/>
          <a:ext cx="11188172" cy="4495547"/>
        </p:xfrm>
        <a:graphic>
          <a:graphicData uri="http://schemas.openxmlformats.org/drawingml/2006/table">
            <a:tbl>
              <a:tblPr firstRow="1" bandRow="1">
                <a:tableStyleId>{5C22544A-7EE6-4342-B048-85BDC9FD1C3A}</a:tableStyleId>
              </a:tblPr>
              <a:tblGrid>
                <a:gridCol w="2087217">
                  <a:extLst>
                    <a:ext uri="{9D8B030D-6E8A-4147-A177-3AD203B41FA5}">
                      <a16:colId xmlns:a16="http://schemas.microsoft.com/office/drawing/2014/main" val="51298515"/>
                    </a:ext>
                  </a:extLst>
                </a:gridCol>
                <a:gridCol w="4986130">
                  <a:extLst>
                    <a:ext uri="{9D8B030D-6E8A-4147-A177-3AD203B41FA5}">
                      <a16:colId xmlns:a16="http://schemas.microsoft.com/office/drawing/2014/main" val="3924047452"/>
                    </a:ext>
                  </a:extLst>
                </a:gridCol>
                <a:gridCol w="2004380">
                  <a:extLst>
                    <a:ext uri="{9D8B030D-6E8A-4147-A177-3AD203B41FA5}">
                      <a16:colId xmlns:a16="http://schemas.microsoft.com/office/drawing/2014/main" val="3040662703"/>
                    </a:ext>
                  </a:extLst>
                </a:gridCol>
                <a:gridCol w="2110445">
                  <a:extLst>
                    <a:ext uri="{9D8B030D-6E8A-4147-A177-3AD203B41FA5}">
                      <a16:colId xmlns:a16="http://schemas.microsoft.com/office/drawing/2014/main" val="718645278"/>
                    </a:ext>
                  </a:extLst>
                </a:gridCol>
              </a:tblGrid>
              <a:tr h="56541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27343">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993913">
                <a:tc>
                  <a:txBody>
                    <a:bodyPr/>
                    <a:lstStyle/>
                    <a:p>
                      <a:pPr algn="l">
                        <a:lnSpc>
                          <a:spcPct val="107000"/>
                        </a:lnSpc>
                        <a:spcAft>
                          <a:spcPts val="800"/>
                        </a:spcAft>
                        <a:buNone/>
                      </a:pPr>
                      <a:r>
                        <a:rPr lang="en-SG" sz="1600" b="1" kern="100" dirty="0">
                          <a:effectLst/>
                        </a:rPr>
                        <a:t>Pending Mediation Scheduling</a:t>
                      </a:r>
                      <a:endParaRPr lang="en-SG" sz="2000" b="1" kern="100" dirty="0">
                        <a:effectLst/>
                        <a:latin typeface="Calibri" panose="020F0502020204030204" pitchFamily="34" charset="0"/>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00" dirty="0">
                          <a:solidFill>
                            <a:schemeClr val="tx1">
                              <a:lumMod val="75000"/>
                              <a:lumOff val="25000"/>
                            </a:schemeClr>
                          </a:solidFill>
                          <a:effectLst/>
                          <a:latin typeface="+mn-lt"/>
                          <a:ea typeface="+mn-ea"/>
                          <a:cs typeface="+mn-cs"/>
                        </a:rPr>
                        <a:t>FIDReC Case Manager may facilitate discussions with the aim of helping all parties ﬁnd an acceptable outcome. Mediation may be by telephone, over email or at a meeting (face-to-face or online). </a:t>
                      </a:r>
                      <a:endParaRPr lang="en-SG" sz="1600" kern="100" dirty="0">
                        <a:solidFill>
                          <a:schemeClr val="tx1">
                            <a:lumMod val="75000"/>
                            <a:lumOff val="25000"/>
                          </a:schemeClr>
                        </a:solidFill>
                        <a:effectLst/>
                        <a:latin typeface="+mn-lt"/>
                        <a:ea typeface="+mn-ea"/>
                        <a:cs typeface="+mn-cs"/>
                      </a:endParaRP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594973976"/>
                  </a:ext>
                </a:extLst>
              </a:tr>
              <a:tr h="622600">
                <a:tc>
                  <a:txBody>
                    <a:bodyPr/>
                    <a:lstStyle/>
                    <a:p>
                      <a:pPr algn="l">
                        <a:lnSpc>
                          <a:spcPct val="107000"/>
                        </a:lnSpc>
                        <a:spcAft>
                          <a:spcPts val="800"/>
                        </a:spcAft>
                        <a:buNone/>
                      </a:pPr>
                      <a:r>
                        <a:rPr lang="en-SG" sz="1600" b="1" kern="100" dirty="0">
                          <a:effectLst/>
                        </a:rPr>
                        <a:t>Pending Mediation Completion</a:t>
                      </a:r>
                      <a:endParaRPr lang="en-SG" sz="2000" b="1" kern="100" dirty="0">
                        <a:effectLst/>
                        <a:latin typeface="Calibri" panose="020F0502020204030204" pitchFamily="34" charset="0"/>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Mediation has started between the parties.</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993823977"/>
                  </a:ext>
                </a:extLst>
              </a:tr>
              <a:tr h="745434">
                <a:tc>
                  <a:txBody>
                    <a:bodyPr/>
                    <a:lstStyle/>
                    <a:p>
                      <a:pPr algn="l">
                        <a:lnSpc>
                          <a:spcPct val="107000"/>
                        </a:lnSpc>
                        <a:spcAft>
                          <a:spcPts val="800"/>
                        </a:spcAft>
                        <a:buNone/>
                      </a:pPr>
                      <a:r>
                        <a:rPr lang="en-SG" sz="1600" b="1" kern="100" dirty="0">
                          <a:effectLst/>
                        </a:rPr>
                        <a:t>Pending Mediation Outcome</a:t>
                      </a:r>
                      <a:endParaRPr lang="en-SG" sz="2000" b="1" kern="100" dirty="0">
                        <a:effectLst/>
                        <a:latin typeface="Calibri" panose="020F0502020204030204" pitchFamily="34" charset="0"/>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Mediation stage has completed and is pending the complainant and </a:t>
                      </a:r>
                      <a:r>
                        <a:rPr lang="en-US" sz="1600" kern="100" dirty="0">
                          <a:solidFill>
                            <a:schemeClr val="tx1">
                              <a:lumMod val="75000"/>
                              <a:lumOff val="25000"/>
                            </a:schemeClr>
                          </a:solidFill>
                          <a:effectLst/>
                          <a:latin typeface="+mn-lt"/>
                          <a:ea typeface="+mn-ea"/>
                          <a:cs typeface="+mn-cs"/>
                        </a:rPr>
                        <a:t>financial institution</a:t>
                      </a:r>
                      <a:r>
                        <a:rPr lang="en-SG" sz="1600" kern="100" dirty="0">
                          <a:solidFill>
                            <a:schemeClr val="tx1">
                              <a:lumMod val="75000"/>
                              <a:lumOff val="25000"/>
                            </a:schemeClr>
                          </a:solidFill>
                          <a:effectLst/>
                          <a:latin typeface="+mn-lt"/>
                          <a:ea typeface="+mn-ea"/>
                          <a:cs typeface="+mn-cs"/>
                        </a:rPr>
                        <a:t>’s decision to accept or reject the mediation outcome.</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516531235"/>
                  </a:ext>
                </a:extLst>
              </a:tr>
              <a:tr h="952272">
                <a:tc>
                  <a:txBody>
                    <a:bodyPr/>
                    <a:lstStyle/>
                    <a:p>
                      <a:pPr algn="l">
                        <a:lnSpc>
                          <a:spcPct val="107000"/>
                        </a:lnSpc>
                        <a:spcAft>
                          <a:spcPts val="800"/>
                        </a:spcAft>
                        <a:buNone/>
                      </a:pPr>
                      <a:r>
                        <a:rPr lang="en-SG" sz="1600" b="1" kern="100" dirty="0">
                          <a:effectLst/>
                        </a:rPr>
                        <a:t>Pending Decision on Mediator's Indication (MI)</a:t>
                      </a:r>
                      <a:endParaRPr lang="en-SG" sz="2000" b="1" kern="100" dirty="0">
                        <a:effectLst/>
                        <a:latin typeface="Calibri" panose="020F0502020204030204" pitchFamily="34" charset="0"/>
                        <a:ea typeface="DengXian" panose="02010600030101010101" pitchFamily="2" charset="-122"/>
                        <a:cs typeface="Times New Roman" panose="02020603050405020304" pitchFamily="18" charset="0"/>
                      </a:endParaRP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SG" sz="1600" kern="100" dirty="0">
                          <a:solidFill>
                            <a:schemeClr val="tx1">
                              <a:lumMod val="75000"/>
                              <a:lumOff val="25000"/>
                            </a:schemeClr>
                          </a:solidFill>
                          <a:effectLst/>
                          <a:latin typeface="+mn-lt"/>
                          <a:ea typeface="+mn-ea"/>
                          <a:cs typeface="+mn-cs"/>
                        </a:rPr>
                        <a:t>The Mediator’s Indication session has completed and is pending the complainant and </a:t>
                      </a:r>
                      <a:r>
                        <a:rPr lang="en-US" sz="1600" kern="100" dirty="0">
                          <a:solidFill>
                            <a:schemeClr val="tx1">
                              <a:lumMod val="75000"/>
                              <a:lumOff val="25000"/>
                            </a:schemeClr>
                          </a:solidFill>
                          <a:effectLst/>
                          <a:latin typeface="+mn-lt"/>
                          <a:ea typeface="+mn-ea"/>
                          <a:cs typeface="+mn-cs"/>
                        </a:rPr>
                        <a:t>financial institution's </a:t>
                      </a:r>
                      <a:r>
                        <a:rPr lang="en-SG" sz="1600" kern="100" dirty="0">
                          <a:solidFill>
                            <a:schemeClr val="tx1">
                              <a:lumMod val="75000"/>
                              <a:lumOff val="25000"/>
                            </a:schemeClr>
                          </a:solidFill>
                          <a:effectLst/>
                          <a:latin typeface="+mn-lt"/>
                          <a:ea typeface="+mn-ea"/>
                          <a:cs typeface="+mn-cs"/>
                        </a:rPr>
                        <a:t>decision to accept or reject the assessment. T</a:t>
                      </a:r>
                      <a:r>
                        <a:rPr lang="en-US" sz="1600" kern="100" dirty="0">
                          <a:solidFill>
                            <a:schemeClr val="tx1">
                              <a:lumMod val="75000"/>
                              <a:lumOff val="25000"/>
                            </a:schemeClr>
                          </a:solidFill>
                          <a:effectLst/>
                          <a:latin typeface="+mn-lt"/>
                          <a:ea typeface="+mn-ea"/>
                          <a:cs typeface="+mn-cs"/>
                        </a:rPr>
                        <a:t>his is a non-binding assessment of whether a claim is likely to succeed at adjudication.</a:t>
                      </a:r>
                      <a:endParaRPr lang="en-SG" sz="1600" kern="100" dirty="0">
                        <a:solidFill>
                          <a:schemeClr val="tx1">
                            <a:lumMod val="75000"/>
                            <a:lumOff val="25000"/>
                          </a:schemeClr>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400" b="0" i="0" u="none" strike="noStrike" kern="100" cap="none" spc="0" normalizeH="0" baseline="0" noProof="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p>
                  </a:txBody>
                  <a:tcPr anchor="ctr"/>
                </a:tc>
                <a:extLst>
                  <a:ext uri="{0D108BD9-81ED-4DB2-BD59-A6C34878D82A}">
                    <a16:rowId xmlns:a16="http://schemas.microsoft.com/office/drawing/2014/main" val="273062873"/>
                  </a:ext>
                </a:extLst>
              </a:tr>
            </a:tbl>
          </a:graphicData>
        </a:graphic>
      </p:graphicFrame>
      <p:sp>
        <p:nvSpPr>
          <p:cNvPr id="2" name="TextBox 1">
            <a:extLst>
              <a:ext uri="{FF2B5EF4-FFF2-40B4-BE49-F238E27FC236}">
                <a16:creationId xmlns:a16="http://schemas.microsoft.com/office/drawing/2014/main" id="{222FE590-D421-8B7E-DAD8-28227413AE07}"/>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1771310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62012-C0C4-73F3-2492-E549006B275F}"/>
            </a:ext>
          </a:extLst>
        </p:cNvPr>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4587E1A7-7DC9-5337-C019-B0F731F93098}"/>
              </a:ext>
            </a:extLst>
          </p:cNvPr>
          <p:cNvGraphicFramePr/>
          <p:nvPr>
            <p:extLst>
              <p:ext uri="{D42A27DB-BD31-4B8C-83A1-F6EECF244321}">
                <p14:modId xmlns:p14="http://schemas.microsoft.com/office/powerpoint/2010/main" val="3217806765"/>
              </p:ext>
            </p:extLst>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A4FB7A36-32A5-E7E8-893A-91D239AA554C}"/>
              </a:ext>
            </a:extLst>
          </p:cNvPr>
          <p:cNvGraphicFramePr>
            <a:graphicFrameLocks noGrp="1"/>
          </p:cNvGraphicFramePr>
          <p:nvPr>
            <p:extLst>
              <p:ext uri="{D42A27DB-BD31-4B8C-83A1-F6EECF244321}">
                <p14:modId xmlns:p14="http://schemas.microsoft.com/office/powerpoint/2010/main" val="3312577062"/>
              </p:ext>
            </p:extLst>
          </p:nvPr>
        </p:nvGraphicFramePr>
        <p:xfrm>
          <a:off x="539826" y="1976671"/>
          <a:ext cx="11188197" cy="4097998"/>
        </p:xfrm>
        <a:graphic>
          <a:graphicData uri="http://schemas.openxmlformats.org/drawingml/2006/table">
            <a:tbl>
              <a:tblPr firstRow="1" bandRow="1">
                <a:tableStyleId>{5C22544A-7EE6-4342-B048-85BDC9FD1C3A}</a:tableStyleId>
              </a:tblPr>
              <a:tblGrid>
                <a:gridCol w="2082187">
                  <a:extLst>
                    <a:ext uri="{9D8B030D-6E8A-4147-A177-3AD203B41FA5}">
                      <a16:colId xmlns:a16="http://schemas.microsoft.com/office/drawing/2014/main" val="51298515"/>
                    </a:ext>
                  </a:extLst>
                </a:gridCol>
                <a:gridCol w="5023692">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638116">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69436">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8273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1st Submission – CM*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complainant has the option to complete the Pre-Adjudication Declaration Form (PADF), make payment and submit the supporting documents.</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594973976"/>
                  </a:ext>
                </a:extLst>
              </a:tr>
              <a:tr h="7026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CM Submission Review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reviews the Adjudication materials submitted by the complainant.</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993823977"/>
                  </a:ext>
                </a:extLst>
              </a:tr>
              <a:tr h="8085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First Submission Returned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may request the complainant to provide the missing/incomplete information from their 1st submission for Adjudication.</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516531235"/>
                  </a:ext>
                </a:extLst>
              </a:tr>
              <a:tr h="751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1st Submission – FI*</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a:solidFill>
                            <a:schemeClr val="tx1">
                              <a:lumMod val="75000"/>
                              <a:lumOff val="25000"/>
                            </a:schemeClr>
                          </a:solidFill>
                          <a:effectLst/>
                          <a:latin typeface="+mn-lt"/>
                          <a:ea typeface="+mn-ea"/>
                          <a:cs typeface="+mn-cs"/>
                        </a:rPr>
                        <a:t>The financial </a:t>
                      </a:r>
                      <a:r>
                        <a:rPr lang="en-SG" sz="1600" kern="100" dirty="0">
                          <a:solidFill>
                            <a:schemeClr val="tx1">
                              <a:lumMod val="75000"/>
                              <a:lumOff val="25000"/>
                            </a:schemeClr>
                          </a:solidFill>
                          <a:effectLst/>
                          <a:latin typeface="+mn-lt"/>
                          <a:ea typeface="+mn-ea"/>
                          <a:cs typeface="+mn-cs"/>
                        </a:rPr>
                        <a:t>institution is preparing to complete the Pre-Adjudication Declaration Form (PADF) and submit the supporting documents. </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4086854313"/>
                  </a:ext>
                </a:extLst>
              </a:tr>
            </a:tbl>
          </a:graphicData>
        </a:graphic>
      </p:graphicFrame>
      <p:sp>
        <p:nvSpPr>
          <p:cNvPr id="2" name="TextBox 1">
            <a:extLst>
              <a:ext uri="{FF2B5EF4-FFF2-40B4-BE49-F238E27FC236}">
                <a16:creationId xmlns:a16="http://schemas.microsoft.com/office/drawing/2014/main" id="{599E4074-DDC6-2367-6AB0-9418FECC9649}"/>
              </a:ext>
            </a:extLst>
          </p:cNvPr>
          <p:cNvSpPr txBox="1"/>
          <p:nvPr/>
        </p:nvSpPr>
        <p:spPr>
          <a:xfrm>
            <a:off x="539826" y="6092793"/>
            <a:ext cx="6140107" cy="307777"/>
          </a:xfrm>
          <a:prstGeom prst="rect">
            <a:avLst/>
          </a:prstGeom>
          <a:noFill/>
        </p:spPr>
        <p:txBody>
          <a:bodyPr wrap="square" rtlCol="0">
            <a:spAutoFit/>
          </a:bodyPr>
          <a:lstStyle/>
          <a:p>
            <a:r>
              <a:rPr lang="en-SG" sz="1400" dirty="0"/>
              <a:t>*Note: CM refers to Complainant and FI refers  to Financial Institution</a:t>
            </a:r>
          </a:p>
        </p:txBody>
      </p:sp>
      <p:sp>
        <p:nvSpPr>
          <p:cNvPr id="3" name="TextBox 2">
            <a:extLst>
              <a:ext uri="{FF2B5EF4-FFF2-40B4-BE49-F238E27FC236}">
                <a16:creationId xmlns:a16="http://schemas.microsoft.com/office/drawing/2014/main" id="{2362F130-59E7-8CB7-3AE9-B6C5587FC18B}"/>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2428614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E54C9-E758-36DE-7EF8-3A9CB9793AF5}"/>
            </a:ext>
          </a:extLst>
        </p:cNvPr>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AC69035-03DD-0D5C-1B3E-08BEAFE5041D}"/>
              </a:ext>
            </a:extLst>
          </p:cNvPr>
          <p:cNvGraphicFramePr/>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98E49566-253C-74AE-E4EA-478F7518ED8A}"/>
              </a:ext>
            </a:extLst>
          </p:cNvPr>
          <p:cNvGraphicFramePr>
            <a:graphicFrameLocks noGrp="1"/>
          </p:cNvGraphicFramePr>
          <p:nvPr>
            <p:extLst>
              <p:ext uri="{D42A27DB-BD31-4B8C-83A1-F6EECF244321}">
                <p14:modId xmlns:p14="http://schemas.microsoft.com/office/powerpoint/2010/main" val="2952996165"/>
              </p:ext>
            </p:extLst>
          </p:nvPr>
        </p:nvGraphicFramePr>
        <p:xfrm>
          <a:off x="539826" y="1976671"/>
          <a:ext cx="11188197" cy="4178686"/>
        </p:xfrm>
        <a:graphic>
          <a:graphicData uri="http://schemas.openxmlformats.org/drawingml/2006/table">
            <a:tbl>
              <a:tblPr firstRow="1" bandRow="1">
                <a:tableStyleId>{5C22544A-7EE6-4342-B048-85BDC9FD1C3A}</a:tableStyleId>
              </a:tblPr>
              <a:tblGrid>
                <a:gridCol w="2082187">
                  <a:extLst>
                    <a:ext uri="{9D8B030D-6E8A-4147-A177-3AD203B41FA5}">
                      <a16:colId xmlns:a16="http://schemas.microsoft.com/office/drawing/2014/main" val="51298515"/>
                    </a:ext>
                  </a:extLst>
                </a:gridCol>
                <a:gridCol w="5023692">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635058">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67665">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5915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FI Submission Review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is reviewing the Adjudication materials submitted by </a:t>
                      </a:r>
                      <a:r>
                        <a:rPr lang="en-SG" sz="1600" kern="100">
                          <a:solidFill>
                            <a:schemeClr val="tx1">
                              <a:lumMod val="75000"/>
                              <a:lumOff val="25000"/>
                            </a:schemeClr>
                          </a:solidFill>
                          <a:effectLst/>
                          <a:latin typeface="+mn-lt"/>
                          <a:ea typeface="+mn-ea"/>
                          <a:cs typeface="+mn-cs"/>
                        </a:rPr>
                        <a:t>the financial </a:t>
                      </a:r>
                      <a:r>
                        <a:rPr lang="en-SG" sz="1600" kern="100" dirty="0">
                          <a:solidFill>
                            <a:schemeClr val="tx1">
                              <a:lumMod val="75000"/>
                              <a:lumOff val="25000"/>
                            </a:schemeClr>
                          </a:solidFill>
                          <a:effectLst/>
                          <a:latin typeface="+mn-lt"/>
                          <a:ea typeface="+mn-ea"/>
                          <a:cs typeface="+mn-cs"/>
                        </a:rPr>
                        <a:t>institution.</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lang="en-SG" sz="1600"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nchor="ctr"/>
                </a:tc>
                <a:extLst>
                  <a:ext uri="{0D108BD9-81ED-4DB2-BD59-A6C34878D82A}">
                    <a16:rowId xmlns:a16="http://schemas.microsoft.com/office/drawing/2014/main" val="594973976"/>
                  </a:ext>
                </a:extLst>
              </a:tr>
              <a:tr h="115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2nd Submission</a:t>
                      </a: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FIDReC Case Manager will offer both the complainant </a:t>
                      </a:r>
                      <a:r>
                        <a:rPr lang="en-SG" sz="1600" kern="100">
                          <a:solidFill>
                            <a:schemeClr val="tx1">
                              <a:lumMod val="75000"/>
                              <a:lumOff val="25000"/>
                            </a:schemeClr>
                          </a:solidFill>
                          <a:effectLst/>
                          <a:latin typeface="+mn-lt"/>
                          <a:ea typeface="+mn-ea"/>
                          <a:cs typeface="+mn-cs"/>
                        </a:rPr>
                        <a:t>and financial </a:t>
                      </a:r>
                      <a:r>
                        <a:rPr lang="en-SG" sz="1600" kern="100" dirty="0">
                          <a:solidFill>
                            <a:schemeClr val="tx1">
                              <a:lumMod val="75000"/>
                              <a:lumOff val="25000"/>
                            </a:schemeClr>
                          </a:solidFill>
                          <a:effectLst/>
                          <a:latin typeface="+mn-lt"/>
                          <a:ea typeface="+mn-ea"/>
                          <a:cs typeface="+mn-cs"/>
                        </a:rPr>
                        <a:t>institution a second opportunity to provide additional information after reviewing the other party’s submission.</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993823977"/>
                  </a:ext>
                </a:extLst>
              </a:tr>
              <a:tr h="6094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Hearing Completion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Adjudication hearing completed, pending outcome of adjudication.</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516531235"/>
                  </a:ext>
                </a:extLst>
              </a:tr>
              <a:tr h="6671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Adjudication Outcome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Adjudicator is preparing the Grounds of Decision (GD) after the Adjudication hearing.</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1643408956"/>
                  </a:ext>
                </a:extLst>
              </a:tr>
            </a:tbl>
          </a:graphicData>
        </a:graphic>
      </p:graphicFrame>
      <p:sp>
        <p:nvSpPr>
          <p:cNvPr id="2" name="TextBox 1">
            <a:extLst>
              <a:ext uri="{FF2B5EF4-FFF2-40B4-BE49-F238E27FC236}">
                <a16:creationId xmlns:a16="http://schemas.microsoft.com/office/drawing/2014/main" id="{6F1B5621-200A-6073-A576-3CAD0B924FEF}"/>
              </a:ext>
            </a:extLst>
          </p:cNvPr>
          <p:cNvSpPr txBox="1"/>
          <p:nvPr/>
        </p:nvSpPr>
        <p:spPr>
          <a:xfrm>
            <a:off x="539826" y="6194711"/>
            <a:ext cx="3776687" cy="307777"/>
          </a:xfrm>
          <a:prstGeom prst="rect">
            <a:avLst/>
          </a:prstGeom>
          <a:noFill/>
        </p:spPr>
        <p:txBody>
          <a:bodyPr wrap="square" rtlCol="0">
            <a:spAutoFit/>
          </a:bodyPr>
          <a:lstStyle/>
          <a:p>
            <a:r>
              <a:rPr lang="en-SG" sz="1400" dirty="0"/>
              <a:t>*Note: FI refers to Financial Institution</a:t>
            </a:r>
          </a:p>
        </p:txBody>
      </p:sp>
      <p:sp>
        <p:nvSpPr>
          <p:cNvPr id="3" name="TextBox 2">
            <a:extLst>
              <a:ext uri="{FF2B5EF4-FFF2-40B4-BE49-F238E27FC236}">
                <a16:creationId xmlns:a16="http://schemas.microsoft.com/office/drawing/2014/main" id="{53BA7DFA-9D4A-ADDB-4909-624D636FBCEE}"/>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2984875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CFF88-885F-1E65-4D85-B0599444D796}"/>
            </a:ext>
          </a:extLst>
        </p:cNvPr>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40161D0F-D069-84F8-B514-326F6044E072}"/>
              </a:ext>
            </a:extLst>
          </p:cNvPr>
          <p:cNvGraphicFramePr/>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7401542A-5C0C-5B0A-FF42-ED947A55F723}"/>
              </a:ext>
            </a:extLst>
          </p:cNvPr>
          <p:cNvGraphicFramePr>
            <a:graphicFrameLocks noGrp="1"/>
          </p:cNvGraphicFramePr>
          <p:nvPr>
            <p:extLst>
              <p:ext uri="{D42A27DB-BD31-4B8C-83A1-F6EECF244321}">
                <p14:modId xmlns:p14="http://schemas.microsoft.com/office/powerpoint/2010/main" val="840901293"/>
              </p:ext>
            </p:extLst>
          </p:nvPr>
        </p:nvGraphicFramePr>
        <p:xfrm>
          <a:off x="539826" y="1976671"/>
          <a:ext cx="11188197" cy="2860284"/>
        </p:xfrm>
        <a:graphic>
          <a:graphicData uri="http://schemas.openxmlformats.org/drawingml/2006/table">
            <a:tbl>
              <a:tblPr firstRow="1" bandRow="1">
                <a:tableStyleId>{5C22544A-7EE6-4342-B048-85BDC9FD1C3A}</a:tableStyleId>
              </a:tblPr>
              <a:tblGrid>
                <a:gridCol w="2269475">
                  <a:extLst>
                    <a:ext uri="{9D8B030D-6E8A-4147-A177-3AD203B41FA5}">
                      <a16:colId xmlns:a16="http://schemas.microsoft.com/office/drawing/2014/main" val="51298515"/>
                    </a:ext>
                  </a:extLst>
                </a:gridCol>
                <a:gridCol w="4836404">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558659">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23434">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793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Complainant Decision on Award</a:t>
                      </a: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If there is an award in favour of the complainant, the complainant decides to accept or reject the award.</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400" b="0" i="0" u="none" strike="noStrike" kern="100" cap="none" spc="0" normalizeH="0" baseline="0" noProof="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(Settlement Agreement)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3516531235"/>
                  </a:ext>
                </a:extLst>
              </a:tr>
              <a:tr h="115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FI Acknowledgement of Settlement Agreement</a:t>
                      </a: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If the complainant accepts the award, </a:t>
                      </a:r>
                      <a:r>
                        <a:rPr lang="en-SG" sz="1600" kern="100">
                          <a:solidFill>
                            <a:schemeClr val="tx1">
                              <a:lumMod val="75000"/>
                              <a:lumOff val="25000"/>
                            </a:schemeClr>
                          </a:solidFill>
                          <a:effectLst/>
                          <a:latin typeface="+mn-lt"/>
                          <a:ea typeface="+mn-ea"/>
                          <a:cs typeface="+mn-cs"/>
                        </a:rPr>
                        <a:t>the financial </a:t>
                      </a:r>
                      <a:r>
                        <a:rPr lang="en-SG" sz="1600" kern="100" dirty="0">
                          <a:solidFill>
                            <a:schemeClr val="tx1">
                              <a:lumMod val="75000"/>
                              <a:lumOff val="25000"/>
                            </a:schemeClr>
                          </a:solidFill>
                          <a:effectLst/>
                          <a:latin typeface="+mn-lt"/>
                          <a:ea typeface="+mn-ea"/>
                          <a:cs typeface="+mn-cs"/>
                        </a:rPr>
                        <a:t>institution has to prepare the Settlement Agreement and make the payment to the complainant within 10 business days.</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400" b="0" i="0" u="none" strike="noStrike" kern="100" cap="none" spc="0" normalizeH="0" baseline="0" noProof="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(Settlement Agreement)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SG" sz="1600" dirty="0">
                        <a:solidFill>
                          <a:schemeClr val="tx1">
                            <a:lumMod val="75000"/>
                            <a:lumOff val="25000"/>
                          </a:schemeClr>
                        </a:solidFill>
                      </a:endParaRPr>
                    </a:p>
                  </a:txBody>
                  <a:tcPr anchor="ctr"/>
                </a:tc>
                <a:extLst>
                  <a:ext uri="{0D108BD9-81ED-4DB2-BD59-A6C34878D82A}">
                    <a16:rowId xmlns:a16="http://schemas.microsoft.com/office/drawing/2014/main" val="1905840922"/>
                  </a:ext>
                </a:extLst>
              </a:tr>
            </a:tbl>
          </a:graphicData>
        </a:graphic>
      </p:graphicFrame>
      <p:sp>
        <p:nvSpPr>
          <p:cNvPr id="2" name="TextBox 1">
            <a:extLst>
              <a:ext uri="{FF2B5EF4-FFF2-40B4-BE49-F238E27FC236}">
                <a16:creationId xmlns:a16="http://schemas.microsoft.com/office/drawing/2014/main" id="{83FC8298-B999-7B5B-EF16-C335226F4C71}"/>
              </a:ext>
            </a:extLst>
          </p:cNvPr>
          <p:cNvSpPr txBox="1"/>
          <p:nvPr/>
        </p:nvSpPr>
        <p:spPr>
          <a:xfrm>
            <a:off x="539826" y="4901691"/>
            <a:ext cx="3776687" cy="307777"/>
          </a:xfrm>
          <a:prstGeom prst="rect">
            <a:avLst/>
          </a:prstGeom>
          <a:noFill/>
        </p:spPr>
        <p:txBody>
          <a:bodyPr wrap="square" rtlCol="0">
            <a:spAutoFit/>
          </a:bodyPr>
          <a:lstStyle/>
          <a:p>
            <a:r>
              <a:rPr lang="en-SG" sz="1400" dirty="0"/>
              <a:t>*Note: FI refers to Financial Institution</a:t>
            </a:r>
          </a:p>
        </p:txBody>
      </p:sp>
      <p:sp>
        <p:nvSpPr>
          <p:cNvPr id="3" name="TextBox 2">
            <a:extLst>
              <a:ext uri="{FF2B5EF4-FFF2-40B4-BE49-F238E27FC236}">
                <a16:creationId xmlns:a16="http://schemas.microsoft.com/office/drawing/2014/main" id="{D18F7115-575F-4103-3B8B-9CFA3E804CEC}"/>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3837191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42A10-4905-F523-330E-8CC450030D66}"/>
            </a:ext>
          </a:extLst>
        </p:cNvPr>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4E07EC11-2B20-5877-DCA9-648CFB9EDCB3}"/>
              </a:ext>
            </a:extLst>
          </p:cNvPr>
          <p:cNvGraphicFramePr>
            <a:graphicFrameLocks noGrp="1"/>
          </p:cNvGraphicFramePr>
          <p:nvPr>
            <p:extLst>
              <p:ext uri="{D42A27DB-BD31-4B8C-83A1-F6EECF244321}">
                <p14:modId xmlns:p14="http://schemas.microsoft.com/office/powerpoint/2010/main" val="171759362"/>
              </p:ext>
            </p:extLst>
          </p:nvPr>
        </p:nvGraphicFramePr>
        <p:xfrm>
          <a:off x="539826" y="1370739"/>
          <a:ext cx="11086117" cy="4276087"/>
        </p:xfrm>
        <a:graphic>
          <a:graphicData uri="http://schemas.openxmlformats.org/drawingml/2006/table">
            <a:tbl>
              <a:tblPr firstRow="1" bandRow="1">
                <a:tableStyleId>{5C22544A-7EE6-4342-B048-85BDC9FD1C3A}</a:tableStyleId>
              </a:tblPr>
              <a:tblGrid>
                <a:gridCol w="3106757">
                  <a:extLst>
                    <a:ext uri="{9D8B030D-6E8A-4147-A177-3AD203B41FA5}">
                      <a16:colId xmlns:a16="http://schemas.microsoft.com/office/drawing/2014/main" val="51298515"/>
                    </a:ext>
                  </a:extLst>
                </a:gridCol>
                <a:gridCol w="7979360">
                  <a:extLst>
                    <a:ext uri="{9D8B030D-6E8A-4147-A177-3AD203B41FA5}">
                      <a16:colId xmlns:a16="http://schemas.microsoft.com/office/drawing/2014/main" val="3924047452"/>
                    </a:ext>
                  </a:extLst>
                </a:gridCol>
              </a:tblGrid>
              <a:tr h="6760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Status Reason</a:t>
                      </a:r>
                      <a:endParaRPr lang="en-SG" sz="1600" kern="100" dirty="0">
                        <a:effectLst/>
                        <a:latin typeface="+mn-lt"/>
                        <a:ea typeface="DengXian" panose="02010600030101010101" pitchFamily="2" charset="-122"/>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a:effectLst/>
                          <a:latin typeface="+mn-lt"/>
                        </a:rPr>
                        <a:t>What happens at this stage?</a:t>
                      </a:r>
                      <a:endParaRPr lang="en-SG" sz="1600" kern="100" dirty="0">
                        <a:effectLst/>
                        <a:latin typeface="+mn-lt"/>
                        <a:ea typeface="DengXian" panose="02010600030101010101" pitchFamily="2" charset="-122"/>
                        <a:cs typeface="Times New Roman" panose="02020603050405020304" pitchFamily="18" charset="0"/>
                      </a:endParaRPr>
                    </a:p>
                  </a:txBody>
                  <a:tcPr anchor="ctr"/>
                </a:tc>
                <a:extLst>
                  <a:ext uri="{0D108BD9-81ED-4DB2-BD59-A6C34878D82A}">
                    <a16:rowId xmlns:a16="http://schemas.microsoft.com/office/drawing/2014/main" val="754157224"/>
                  </a:ext>
                </a:extLst>
              </a:tr>
              <a:tr h="6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a:t>
                      </a:r>
                      <a:r>
                        <a:rPr kumimoji="0" lang="en-US" sz="1600" b="1" i="0" u="none" strike="noStrike" kern="100" cap="none" spc="0" normalizeH="0" baseline="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Closed – early resolution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case is closed as the complainant has reached a resolution directly with the financial institution during the 10-business days Early Resolution phase.</a:t>
                      </a:r>
                    </a:p>
                  </a:txBody>
                  <a:tcPr marL="114300" marR="114300" marT="0" marB="0"/>
                </a:tc>
                <a:extLst>
                  <a:ext uri="{0D108BD9-81ED-4DB2-BD59-A6C34878D82A}">
                    <a16:rowId xmlns:a16="http://schemas.microsoft.com/office/drawing/2014/main" val="594973976"/>
                  </a:ext>
                </a:extLst>
              </a:tr>
              <a:tr h="6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case not valid​</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case is closed due to reasons such as duplicated cases filed, the complainant decided to discontinue the case at FIDReC.</a:t>
                      </a:r>
                    </a:p>
                  </a:txBody>
                  <a:tcPr marL="114300" marR="114300" marT="0" marB="0"/>
                </a:tc>
                <a:extLst>
                  <a:ext uri="{0D108BD9-81ED-4DB2-BD59-A6C34878D82A}">
                    <a16:rowId xmlns:a16="http://schemas.microsoft.com/office/drawing/2014/main" val="3993823977"/>
                  </a:ext>
                </a:extLst>
              </a:tr>
              <a:tr h="6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out of jurisdiction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The case is closed due to reasons such as excepted complaints or ineligible complainants in accordance with FIDReC Terms of Reference.</a:t>
                      </a:r>
                    </a:p>
                  </a:txBody>
                  <a:tcPr marL="114300" marR="114300" marT="0" marB="0"/>
                </a:tc>
                <a:extLst>
                  <a:ext uri="{0D108BD9-81ED-4DB2-BD59-A6C34878D82A}">
                    <a16:rowId xmlns:a16="http://schemas.microsoft.com/office/drawing/2014/main" val="3516531235"/>
                  </a:ext>
                </a:extLst>
              </a:tr>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concluded without settlement​</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The case has been accepted for handling at FIDReC and mediation may or may not have taken place. The case is closed as the complainant decided to discontinue the case at FIDReC.   </a:t>
                      </a:r>
                    </a:p>
                  </a:txBody>
                  <a:tcPr marL="114300" marR="114300" marT="0" marB="0"/>
                </a:tc>
                <a:extLst>
                  <a:ext uri="{0D108BD9-81ED-4DB2-BD59-A6C34878D82A}">
                    <a16:rowId xmlns:a16="http://schemas.microsoft.com/office/drawing/2014/main" val="1905840922"/>
                  </a:ext>
                </a:extLst>
              </a:tr>
              <a:tr h="6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a:t>
                      </a:r>
                      <a:r>
                        <a:rPr kumimoji="0" lang="en-US" sz="1600" b="1" i="0" u="none" strike="noStrike" kern="100" cap="none" spc="0" normalizeH="0" baseline="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Closed – settled without mediation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complainant and the financial institution reached a resolution before the mediation process begins.</a:t>
                      </a:r>
                    </a:p>
                  </a:txBody>
                  <a:tcPr marL="114300" marR="114300" marT="0" marB="0"/>
                </a:tc>
                <a:extLst>
                  <a:ext uri="{0D108BD9-81ED-4DB2-BD59-A6C34878D82A}">
                    <a16:rowId xmlns:a16="http://schemas.microsoft.com/office/drawing/2014/main" val="2505581206"/>
                  </a:ext>
                </a:extLst>
              </a:tr>
            </a:tbl>
          </a:graphicData>
        </a:graphic>
      </p:graphicFrame>
      <p:sp>
        <p:nvSpPr>
          <p:cNvPr id="4" name="TextBox 3">
            <a:extLst>
              <a:ext uri="{FF2B5EF4-FFF2-40B4-BE49-F238E27FC236}">
                <a16:creationId xmlns:a16="http://schemas.microsoft.com/office/drawing/2014/main" id="{B02DDCFA-B4B3-E544-80DE-9949C0F85D5E}"/>
              </a:ext>
            </a:extLst>
          </p:cNvPr>
          <p:cNvSpPr txBox="1"/>
          <p:nvPr/>
        </p:nvSpPr>
        <p:spPr>
          <a:xfrm>
            <a:off x="473726" y="509400"/>
            <a:ext cx="9716876" cy="492443"/>
          </a:xfrm>
          <a:prstGeom prst="rect">
            <a:avLst/>
          </a:prstGeom>
          <a:noFill/>
        </p:spPr>
        <p:txBody>
          <a:bodyPr wrap="square" rtlCol="0">
            <a:spAutoFit/>
          </a:bodyPr>
          <a:lstStyle/>
          <a:p>
            <a:r>
              <a:rPr lang="en-SG" sz="2600" b="1" dirty="0">
                <a:solidFill>
                  <a:schemeClr val="tx1">
                    <a:lumMod val="75000"/>
                    <a:lumOff val="25000"/>
                  </a:schemeClr>
                </a:solidFill>
              </a:rPr>
              <a:t>Guide to Closed Status in the FIDReC Complaint Process</a:t>
            </a:r>
          </a:p>
        </p:txBody>
      </p:sp>
    </p:spTree>
    <p:extLst>
      <p:ext uri="{BB962C8B-B14F-4D97-AF65-F5344CB8AC3E}">
        <p14:creationId xmlns:p14="http://schemas.microsoft.com/office/powerpoint/2010/main" val="3705322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ba25e0fc-d0a5-43e3-aa66-f33deb0397e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0202F420459FD4EAD8D1FDBE3F18406" ma:contentTypeVersion="15" ma:contentTypeDescription="Create a new document." ma:contentTypeScope="" ma:versionID="4a872ab86a8bd80434b21d4fe97e3daf">
  <xsd:schema xmlns:xsd="http://www.w3.org/2001/XMLSchema" xmlns:xs="http://www.w3.org/2001/XMLSchema" xmlns:p="http://schemas.microsoft.com/office/2006/metadata/properties" xmlns:ns3="ba25e0fc-d0a5-43e3-aa66-f33deb0397e3" xmlns:ns4="cc388836-cea8-4828-9178-1ba6b76fcfd7" targetNamespace="http://schemas.microsoft.com/office/2006/metadata/properties" ma:root="true" ma:fieldsID="0f2dacc711cc04869e68e911f2fd336b" ns3:_="" ns4:_="">
    <xsd:import namespace="ba25e0fc-d0a5-43e3-aa66-f33deb0397e3"/>
    <xsd:import namespace="cc388836-cea8-4828-9178-1ba6b76fcfd7"/>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_activity" minOccurs="0"/>
                <xsd:element ref="ns4:SharedWithUsers" minOccurs="0"/>
                <xsd:element ref="ns4:SharedWithDetails" minOccurs="0"/>
                <xsd:element ref="ns4:SharingHintHash" minOccurs="0"/>
                <xsd:element ref="ns3:MediaServiceDateTaken" minOccurs="0"/>
                <xsd:element ref="ns3:MediaServiceSystemTags" minOccurs="0"/>
                <xsd:element ref="ns3:MediaServiceOCR" minOccurs="0"/>
                <xsd:element ref="ns3:MediaServiceGenerationTime" minOccurs="0"/>
                <xsd:element ref="ns3:MediaServiceEventHashCode"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25e0fc-d0a5-43e3-aa66-f33deb0397e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_activity" ma:index="12" nillable="true" ma:displayName="_activity" ma:hidden="true" ma:internalName="_activity">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c388836-cea8-4828-9178-1ba6b76fcfd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151268-D6C1-44AE-B6E9-4266D82AEA7D}">
  <ds:schemaRefs>
    <ds:schemaRef ds:uri="ba25e0fc-d0a5-43e3-aa66-f33deb0397e3"/>
    <ds:schemaRef ds:uri="http://www.w3.org/XML/1998/namespace"/>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cc388836-cea8-4828-9178-1ba6b76fcfd7"/>
    <ds:schemaRef ds:uri="http://purl.org/dc/dcmitype/"/>
  </ds:schemaRefs>
</ds:datastoreItem>
</file>

<file path=customXml/itemProps2.xml><?xml version="1.0" encoding="utf-8"?>
<ds:datastoreItem xmlns:ds="http://schemas.openxmlformats.org/officeDocument/2006/customXml" ds:itemID="{93C88A1C-2A4A-4C63-9EDB-CAA415FA16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25e0fc-d0a5-43e3-aa66-f33deb0397e3"/>
    <ds:schemaRef ds:uri="cc388836-cea8-4828-9178-1ba6b76fcf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146E51C-70CC-4847-9D51-219C057F60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12713</TotalTime>
  <Words>1363</Words>
  <Application>Microsoft Office PowerPoint</Application>
  <PresentationFormat>Widescreen</PresentationFormat>
  <Paragraphs>225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Junie Chua</dc:creator>
  <cp:lastModifiedBy>Mia Cao</cp:lastModifiedBy>
  <cp:revision>56</cp:revision>
  <cp:lastPrinted>2026-02-10T06:33:44Z</cp:lastPrinted>
  <dcterms:created xsi:type="dcterms:W3CDTF">2025-11-14T11:58:57Z</dcterms:created>
  <dcterms:modified xsi:type="dcterms:W3CDTF">2026-02-20T06:28:37Z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a38361a-a4a7-4256-9c0c-ea71ccd108b1_Enabled">
    <vt:lpwstr>true</vt:lpwstr>
  </property>
  <property fmtid="{D5CDD505-2E9C-101B-9397-08002B2CF9AE}" pid="3" name="MSIP_Label_3a38361a-a4a7-4256-9c0c-ea71ccd108b1_SetDate">
    <vt:lpwstr>2025-11-14T14:21:40Z</vt:lpwstr>
  </property>
  <property fmtid="{D5CDD505-2E9C-101B-9397-08002B2CF9AE}" pid="4" name="MSIP_Label_3a38361a-a4a7-4256-9c0c-ea71ccd108b1_Method">
    <vt:lpwstr>Standard</vt:lpwstr>
  </property>
  <property fmtid="{D5CDD505-2E9C-101B-9397-08002B2CF9AE}" pid="5" name="MSIP_Label_3a38361a-a4a7-4256-9c0c-ea71ccd108b1_Name">
    <vt:lpwstr>Highly Confidential</vt:lpwstr>
  </property>
  <property fmtid="{D5CDD505-2E9C-101B-9397-08002B2CF9AE}" pid="6" name="MSIP_Label_3a38361a-a4a7-4256-9c0c-ea71ccd108b1_SiteId">
    <vt:lpwstr>e0c7936c-c34d-4b72-ac14-4dd6cb5d3976</vt:lpwstr>
  </property>
  <property fmtid="{D5CDD505-2E9C-101B-9397-08002B2CF9AE}" pid="7" name="MSIP_Label_3a38361a-a4a7-4256-9c0c-ea71ccd108b1_ActionId">
    <vt:lpwstr>0ffff392-7811-469a-9426-6e0cf1d2b6bc</vt:lpwstr>
  </property>
  <property fmtid="{D5CDD505-2E9C-101B-9397-08002B2CF9AE}" pid="8" name="MSIP_Label_3a38361a-a4a7-4256-9c0c-ea71ccd108b1_ContentBits">
    <vt:lpwstr>0</vt:lpwstr>
  </property>
  <property fmtid="{D5CDD505-2E9C-101B-9397-08002B2CF9AE}" pid="9" name="MSIP_Label_3a38361a-a4a7-4256-9c0c-ea71ccd108b1_Tag">
    <vt:lpwstr>10, 3, 0, 1</vt:lpwstr>
  </property>
  <property fmtid="{D5CDD505-2E9C-101B-9397-08002B2CF9AE}" pid="10" name="ContentTypeId">
    <vt:lpwstr>0x010100A0202F420459FD4EAD8D1FDBE3F18406</vt:lpwstr>
  </property>
</Properties>
</file>